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75" r:id="rId3"/>
    <p:sldId id="257" r:id="rId4"/>
    <p:sldId id="258" r:id="rId5"/>
    <p:sldId id="260" r:id="rId6"/>
    <p:sldId id="271" r:id="rId7"/>
    <p:sldId id="272" r:id="rId8"/>
    <p:sldId id="261" r:id="rId9"/>
    <p:sldId id="262" r:id="rId10"/>
    <p:sldId id="263" r:id="rId11"/>
    <p:sldId id="264" r:id="rId12"/>
    <p:sldId id="265" r:id="rId13"/>
    <p:sldId id="266" r:id="rId14"/>
    <p:sldId id="268" r:id="rId15"/>
    <p:sldId id="269" r:id="rId16"/>
    <p:sldId id="273" r:id="rId17"/>
    <p:sldId id="276" r:id="rId18"/>
    <p:sldId id="277" r:id="rId19"/>
    <p:sldId id="278" r:id="rId20"/>
    <p:sldId id="279" r:id="rId21"/>
    <p:sldId id="280" r:id="rId22"/>
    <p:sldId id="281" r:id="rId23"/>
    <p:sldId id="282" r:id="rId24"/>
    <p:sldId id="283" r:id="rId25"/>
    <p:sldId id="284" r:id="rId26"/>
    <p:sldId id="285" r:id="rId27"/>
    <p:sldId id="287" r:id="rId28"/>
    <p:sldId id="270" r:id="rId29"/>
    <p:sldId id="286" r:id="rId30"/>
  </p:sldIdLst>
  <p:sldSz cx="9144000" cy="6858000" type="screen4x3"/>
  <p:notesSz cx="68580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821" autoAdjust="0"/>
    <p:restoredTop sz="94660"/>
  </p:normalViewPr>
  <p:slideViewPr>
    <p:cSldViewPr>
      <p:cViewPr varScale="1">
        <p:scale>
          <a:sx n="69" d="100"/>
          <a:sy n="69" d="100"/>
        </p:scale>
        <p:origin x="-570"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7" name="Rectangle 6"/>
          <p:cNvSpPr/>
          <p:nvPr/>
        </p:nvSpPr>
        <p:spPr bwMode="white">
          <a:xfrm>
            <a:off x="0" y="5971032"/>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9144" y="6053328"/>
            <a:ext cx="2249424"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2359152" y="6044184"/>
            <a:ext cx="6784848"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2362200" y="4038600"/>
            <a:ext cx="6477000" cy="1828800"/>
          </a:xfrm>
        </p:spPr>
        <p:txBody>
          <a:bodyPr anchor="b"/>
          <a:lstStyle>
            <a:lvl1pPr>
              <a:defRPr cap="all" baseline="0"/>
            </a:lvl1pPr>
          </a:lstStyle>
          <a:p>
            <a:r>
              <a:rPr kumimoji="0" lang="en-US" smtClean="0"/>
              <a:t>Click to edit Master title style</a:t>
            </a:r>
            <a:endParaRPr kumimoji="0" lang="en-US"/>
          </a:p>
        </p:txBody>
      </p:sp>
      <p:sp>
        <p:nvSpPr>
          <p:cNvPr id="9" name="Subtitle 8"/>
          <p:cNvSpPr>
            <a:spLocks noGrp="1"/>
          </p:cNvSpPr>
          <p:nvPr>
            <p:ph type="subTitle" idx="1"/>
          </p:nvPr>
        </p:nvSpPr>
        <p:spPr>
          <a:xfrm>
            <a:off x="2362200" y="6050037"/>
            <a:ext cx="6705600" cy="685800"/>
          </a:xfrm>
        </p:spPr>
        <p:txBody>
          <a:bodyPr anchor="ctr">
            <a:normAutofit/>
          </a:bodyPr>
          <a:lstStyle>
            <a:lvl1pPr marL="0" indent="0" algn="l">
              <a:buNone/>
              <a:defRPr sz="2600">
                <a:solidFill>
                  <a:srgbClr val="FFFFFF"/>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a:xfrm>
            <a:off x="76200" y="6068699"/>
            <a:ext cx="2057400" cy="685800"/>
          </a:xfrm>
        </p:spPr>
        <p:txBody>
          <a:bodyPr>
            <a:noAutofit/>
          </a:bodyPr>
          <a:lstStyle>
            <a:lvl1pPr algn="ctr">
              <a:defRPr sz="2000">
                <a:solidFill>
                  <a:srgbClr val="FFFFFF"/>
                </a:solidFill>
              </a:defRPr>
            </a:lvl1pPr>
          </a:lstStyle>
          <a:p>
            <a:fld id="{E93D5F34-F8DF-4028-B0E1-B1127B55D536}" type="datetimeFigureOut">
              <a:rPr lang="en-US" smtClean="0"/>
              <a:pPr/>
              <a:t>4/30/2012</a:t>
            </a:fld>
            <a:endParaRPr lang="en-US"/>
          </a:p>
        </p:txBody>
      </p:sp>
      <p:sp>
        <p:nvSpPr>
          <p:cNvPr id="17" name="Footer Placeholder 16"/>
          <p:cNvSpPr>
            <a:spLocks noGrp="1"/>
          </p:cNvSpPr>
          <p:nvPr>
            <p:ph type="ftr" sz="quarter" idx="11"/>
          </p:nvPr>
        </p:nvSpPr>
        <p:spPr>
          <a:xfrm>
            <a:off x="2085393" y="236538"/>
            <a:ext cx="5867400" cy="365125"/>
          </a:xfrm>
        </p:spPr>
        <p:txBody>
          <a:bodyPr/>
          <a:lstStyle>
            <a:lvl1pPr algn="r">
              <a:defRPr>
                <a:solidFill>
                  <a:schemeClr val="tx2"/>
                </a:solidFill>
              </a:defRPr>
            </a:lvl1pPr>
          </a:lstStyle>
          <a:p>
            <a:endParaRPr lang="en-US"/>
          </a:p>
        </p:txBody>
      </p:sp>
      <p:sp>
        <p:nvSpPr>
          <p:cNvPr id="29" name="Slide Number Placeholder 28"/>
          <p:cNvSpPr>
            <a:spLocks noGrp="1"/>
          </p:cNvSpPr>
          <p:nvPr>
            <p:ph type="sldNum" sz="quarter" idx="12"/>
          </p:nvPr>
        </p:nvSpPr>
        <p:spPr>
          <a:xfrm>
            <a:off x="8001000" y="228600"/>
            <a:ext cx="838200" cy="381000"/>
          </a:xfrm>
        </p:spPr>
        <p:txBody>
          <a:bodyPr/>
          <a:lstStyle>
            <a:lvl1pPr>
              <a:defRPr>
                <a:solidFill>
                  <a:schemeClr val="tx2"/>
                </a:solidFill>
              </a:defRPr>
            </a:lvl1pPr>
          </a:lstStyle>
          <a:p>
            <a:fld id="{8D6E71DA-CC7F-4372-915A-1192C394DA0E}"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E93D5F34-F8DF-4028-B0E1-B1127B55D536}" type="datetimeFigureOut">
              <a:rPr lang="en-US" smtClean="0"/>
              <a:pPr/>
              <a:t>4/30/2012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D6E71DA-CC7F-4372-915A-1192C394DA0E}"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1"/>
      </p:bgRef>
    </p:bg>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53200" y="609600"/>
            <a:ext cx="2057400" cy="55165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609600"/>
            <a:ext cx="5562600" cy="5516564"/>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a:xfrm>
            <a:off x="6553200" y="6248402"/>
            <a:ext cx="2209800" cy="365125"/>
          </a:xfrm>
        </p:spPr>
        <p:txBody>
          <a:bodyPr/>
          <a:lstStyle/>
          <a:p>
            <a:fld id="{E93D5F34-F8DF-4028-B0E1-B1127B55D536}" type="datetimeFigureOut">
              <a:rPr lang="en-US" smtClean="0"/>
              <a:pPr/>
              <a:t>4/30/2012</a:t>
            </a:fld>
            <a:endParaRPr lang="en-US"/>
          </a:p>
        </p:txBody>
      </p:sp>
      <p:sp>
        <p:nvSpPr>
          <p:cNvPr id="5" name="Footer Placeholder 4"/>
          <p:cNvSpPr>
            <a:spLocks noGrp="1"/>
          </p:cNvSpPr>
          <p:nvPr>
            <p:ph type="ftr" sz="quarter" idx="11"/>
          </p:nvPr>
        </p:nvSpPr>
        <p:spPr>
          <a:xfrm>
            <a:off x="457201" y="6248207"/>
            <a:ext cx="5573483" cy="365125"/>
          </a:xfrm>
        </p:spPr>
        <p:txBody>
          <a:bodyPr/>
          <a:lstStyle/>
          <a:p>
            <a:endParaRPr lang="en-US"/>
          </a:p>
        </p:txBody>
      </p:sp>
      <p:sp>
        <p:nvSpPr>
          <p:cNvPr id="7" name="Rectangle 6"/>
          <p:cNvSpPr/>
          <p:nvPr/>
        </p:nvSpPr>
        <p:spPr bwMode="white">
          <a:xfrm>
            <a:off x="6096318" y="0"/>
            <a:ext cx="320040" cy="6858000"/>
          </a:xfrm>
          <a:prstGeom prst="rect">
            <a:avLst/>
          </a:prstGeom>
          <a:solidFill>
            <a:srgbClr val="FFFFFF"/>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8" name="Rectangle 7"/>
          <p:cNvSpPr/>
          <p:nvPr/>
        </p:nvSpPr>
        <p:spPr>
          <a:xfrm>
            <a:off x="6142038" y="609600"/>
            <a:ext cx="228600" cy="6248400"/>
          </a:xfrm>
          <a:prstGeom prst="rect">
            <a:avLst/>
          </a:prstGeom>
          <a:solidFill>
            <a:schemeClr val="accent1"/>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Rectangle 8"/>
          <p:cNvSpPr/>
          <p:nvPr/>
        </p:nvSpPr>
        <p:spPr>
          <a:xfrm>
            <a:off x="6142038" y="0"/>
            <a:ext cx="228600" cy="533400"/>
          </a:xfrm>
          <a:prstGeom prst="rect">
            <a:avLst/>
          </a:prstGeom>
          <a:solidFill>
            <a:schemeClr val="accent2"/>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6" name="Slide Number Placeholder 5"/>
          <p:cNvSpPr>
            <a:spLocks noGrp="1"/>
          </p:cNvSpPr>
          <p:nvPr>
            <p:ph type="sldNum" sz="quarter" idx="12"/>
          </p:nvPr>
        </p:nvSpPr>
        <p:spPr>
          <a:xfrm rot="5400000">
            <a:off x="5989638" y="144462"/>
            <a:ext cx="533400" cy="244476"/>
          </a:xfrm>
        </p:spPr>
        <p:txBody>
          <a:bodyPr/>
          <a:lstStyle/>
          <a:p>
            <a:fld id="{8D6E71DA-CC7F-4372-915A-1192C394DA0E}"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12648" y="228600"/>
            <a:ext cx="8153400" cy="990600"/>
          </a:xfrm>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E93D5F34-F8DF-4028-B0E1-B1127B55D536}" type="datetimeFigureOut">
              <a:rPr lang="en-US" smtClean="0"/>
              <a:pPr/>
              <a:t>4/30/2012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lvl1pPr>
              <a:defRPr>
                <a:solidFill>
                  <a:srgbClr val="FFFFFF"/>
                </a:solidFill>
              </a:defRPr>
            </a:lvl1pPr>
          </a:lstStyle>
          <a:p>
            <a:fld id="{8D6E71DA-CC7F-4372-915A-1192C394DA0E}" type="slidenum">
              <a:rPr lang="en-US" smtClean="0"/>
              <a:pPr/>
              <a:t>‹#›</a:t>
            </a:fld>
            <a:endParaRPr lang="en-US"/>
          </a:p>
        </p:txBody>
      </p:sp>
      <p:sp>
        <p:nvSpPr>
          <p:cNvPr id="8" name="Content Placeholder 7"/>
          <p:cNvSpPr>
            <a:spLocks noGrp="1"/>
          </p:cNvSpPr>
          <p:nvPr>
            <p:ph sz="quarter" idx="1"/>
          </p:nvPr>
        </p:nvSpPr>
        <p:spPr>
          <a:xfrm>
            <a:off x="612648" y="1600200"/>
            <a:ext cx="8153400" cy="44958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371600" y="2743200"/>
            <a:ext cx="7123113" cy="1673225"/>
          </a:xfrm>
        </p:spPr>
        <p:txBody>
          <a:bodyPr anchor="t"/>
          <a:lstStyle>
            <a:lvl1pPr marL="0" indent="0">
              <a:buNone/>
              <a:defRPr sz="280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7" name="Rectangle 6"/>
          <p:cNvSpPr/>
          <p:nvPr/>
        </p:nvSpPr>
        <p:spPr bwMode="white">
          <a:xfrm>
            <a:off x="0" y="1524000"/>
            <a:ext cx="9144000" cy="114300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1600200"/>
            <a:ext cx="1295400" cy="990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1371600" y="1600200"/>
            <a:ext cx="7772400" cy="990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1371600" y="1600200"/>
            <a:ext cx="7620000" cy="990600"/>
          </a:xfrm>
        </p:spPr>
        <p:txBody>
          <a:bodyPr/>
          <a:lstStyle>
            <a:lvl1pPr algn="l">
              <a:buNone/>
              <a:defRPr sz="4400" b="0" cap="none">
                <a:solidFill>
                  <a:srgbClr val="FFFFFF"/>
                </a:solidFill>
              </a:defRPr>
            </a:lvl1pPr>
          </a:lstStyle>
          <a:p>
            <a:r>
              <a:rPr kumimoji="0" lang="en-US" smtClean="0"/>
              <a:t>Click to edit Master title style</a:t>
            </a:r>
            <a:endParaRPr kumimoji="0" lang="en-US"/>
          </a:p>
        </p:txBody>
      </p:sp>
      <p:sp>
        <p:nvSpPr>
          <p:cNvPr id="12" name="Date Placeholder 11"/>
          <p:cNvSpPr>
            <a:spLocks noGrp="1"/>
          </p:cNvSpPr>
          <p:nvPr>
            <p:ph type="dt" sz="half" idx="10"/>
          </p:nvPr>
        </p:nvSpPr>
        <p:spPr/>
        <p:txBody>
          <a:bodyPr/>
          <a:lstStyle/>
          <a:p>
            <a:fld id="{E93D5F34-F8DF-4028-B0E1-B1127B55D536}" type="datetimeFigureOut">
              <a:rPr lang="en-US" smtClean="0"/>
              <a:pPr/>
              <a:t>4/30/2012</a:t>
            </a:fld>
            <a:endParaRPr lang="en-US"/>
          </a:p>
        </p:txBody>
      </p:sp>
      <p:sp>
        <p:nvSpPr>
          <p:cNvPr id="13" name="Slide Number Placeholder 12"/>
          <p:cNvSpPr>
            <a:spLocks noGrp="1"/>
          </p:cNvSpPr>
          <p:nvPr>
            <p:ph type="sldNum" sz="quarter" idx="11"/>
          </p:nvPr>
        </p:nvSpPr>
        <p:spPr>
          <a:xfrm>
            <a:off x="0" y="1752600"/>
            <a:ext cx="1295400" cy="701676"/>
          </a:xfrm>
        </p:spPr>
        <p:txBody>
          <a:bodyPr>
            <a:noAutofit/>
          </a:bodyPr>
          <a:lstStyle>
            <a:lvl1pPr>
              <a:defRPr sz="2400">
                <a:solidFill>
                  <a:srgbClr val="FFFFFF"/>
                </a:solidFill>
              </a:defRPr>
            </a:lvl1pPr>
          </a:lstStyle>
          <a:p>
            <a:fld id="{8D6E71DA-CC7F-4372-915A-1192C394DA0E}" type="slidenum">
              <a:rPr lang="en-US" smtClean="0"/>
              <a:pPr/>
              <a:t>‹#›</a:t>
            </a:fld>
            <a:endParaRPr lang="en-US"/>
          </a:p>
        </p:txBody>
      </p:sp>
      <p:sp>
        <p:nvSpPr>
          <p:cNvPr id="14" name="Footer Placeholder 13"/>
          <p:cNvSpPr>
            <a:spLocks noGrp="1"/>
          </p:cNvSpPr>
          <p:nvPr>
            <p:ph type="ftr" sz="quarter" idx="12"/>
          </p:nvPr>
        </p:nvSpPr>
        <p:spPr/>
        <p:txBody>
          <a:bodyPr/>
          <a:lstStyle/>
          <a:p>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9" name="Content Placeholder 8"/>
          <p:cNvSpPr>
            <a:spLocks noGrp="1"/>
          </p:cNvSpPr>
          <p:nvPr>
            <p:ph sz="quarter" idx="1"/>
          </p:nvPr>
        </p:nvSpPr>
        <p:spPr>
          <a:xfrm>
            <a:off x="609600" y="1589567"/>
            <a:ext cx="38862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844901" y="1589567"/>
            <a:ext cx="38862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8" name="Date Placeholder 7"/>
          <p:cNvSpPr>
            <a:spLocks noGrp="1"/>
          </p:cNvSpPr>
          <p:nvPr>
            <p:ph type="dt" sz="half" idx="15"/>
          </p:nvPr>
        </p:nvSpPr>
        <p:spPr/>
        <p:txBody>
          <a:bodyPr rtlCol="0"/>
          <a:lstStyle/>
          <a:p>
            <a:fld id="{E93D5F34-F8DF-4028-B0E1-B1127B55D536}" type="datetimeFigureOut">
              <a:rPr lang="en-US" smtClean="0"/>
              <a:pPr/>
              <a:t>4/30/2012</a:t>
            </a:fld>
            <a:endParaRPr lang="en-US"/>
          </a:p>
        </p:txBody>
      </p:sp>
      <p:sp>
        <p:nvSpPr>
          <p:cNvPr id="10" name="Slide Number Placeholder 9"/>
          <p:cNvSpPr>
            <a:spLocks noGrp="1"/>
          </p:cNvSpPr>
          <p:nvPr>
            <p:ph type="sldNum" sz="quarter" idx="16"/>
          </p:nvPr>
        </p:nvSpPr>
        <p:spPr/>
        <p:txBody>
          <a:bodyPr rtlCol="0"/>
          <a:lstStyle/>
          <a:p>
            <a:fld id="{8D6E71DA-CC7F-4372-915A-1192C394DA0E}" type="slidenum">
              <a:rPr lang="en-US" smtClean="0"/>
              <a:pPr/>
              <a:t>‹#›</a:t>
            </a:fld>
            <a:endParaRPr lang="en-US"/>
          </a:p>
        </p:txBody>
      </p:sp>
      <p:sp>
        <p:nvSpPr>
          <p:cNvPr id="12" name="Footer Placeholder 11"/>
          <p:cNvSpPr>
            <a:spLocks noGrp="1"/>
          </p:cNvSpPr>
          <p:nvPr>
            <p:ph type="ftr" sz="quarter" idx="17"/>
          </p:nvPr>
        </p:nvSpPr>
        <p:spPr/>
        <p:txBody>
          <a:bodyPr rtlCol="0"/>
          <a:lstStyle/>
          <a:p>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3400" y="273050"/>
            <a:ext cx="8153400" cy="869950"/>
          </a:xfrm>
        </p:spPr>
        <p:txBody>
          <a:bodyPr anchor="ctr"/>
          <a:lstStyle>
            <a:lvl1pPr>
              <a:defRPr/>
            </a:lvl1pPr>
          </a:lstStyle>
          <a:p>
            <a:r>
              <a:rPr kumimoji="0" lang="en-US" smtClean="0"/>
              <a:t>Click to edit Master title style</a:t>
            </a:r>
            <a:endParaRPr kumimoji="0" lang="en-US"/>
          </a:p>
        </p:txBody>
      </p:sp>
      <p:sp>
        <p:nvSpPr>
          <p:cNvPr id="11" name="Content Placeholder 10"/>
          <p:cNvSpPr>
            <a:spLocks noGrp="1"/>
          </p:cNvSpPr>
          <p:nvPr>
            <p:ph sz="quarter" idx="2"/>
          </p:nvPr>
        </p:nvSpPr>
        <p:spPr>
          <a:xfrm>
            <a:off x="609600" y="2438400"/>
            <a:ext cx="3886200" cy="35814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800600" y="2438400"/>
            <a:ext cx="3886200" cy="35814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Date Placeholder 9"/>
          <p:cNvSpPr>
            <a:spLocks noGrp="1"/>
          </p:cNvSpPr>
          <p:nvPr>
            <p:ph type="dt" sz="half" idx="15"/>
          </p:nvPr>
        </p:nvSpPr>
        <p:spPr/>
        <p:txBody>
          <a:bodyPr rtlCol="0"/>
          <a:lstStyle/>
          <a:p>
            <a:fld id="{E93D5F34-F8DF-4028-B0E1-B1127B55D536}" type="datetimeFigureOut">
              <a:rPr lang="en-US" smtClean="0"/>
              <a:pPr/>
              <a:t>4/30/2012</a:t>
            </a:fld>
            <a:endParaRPr lang="en-US"/>
          </a:p>
        </p:txBody>
      </p:sp>
      <p:sp>
        <p:nvSpPr>
          <p:cNvPr id="12" name="Slide Number Placeholder 11"/>
          <p:cNvSpPr>
            <a:spLocks noGrp="1"/>
          </p:cNvSpPr>
          <p:nvPr>
            <p:ph type="sldNum" sz="quarter" idx="16"/>
          </p:nvPr>
        </p:nvSpPr>
        <p:spPr/>
        <p:txBody>
          <a:bodyPr rtlCol="0"/>
          <a:lstStyle/>
          <a:p>
            <a:fld id="{8D6E71DA-CC7F-4372-915A-1192C394DA0E}" type="slidenum">
              <a:rPr lang="en-US" smtClean="0"/>
              <a:pPr/>
              <a:t>‹#›</a:t>
            </a:fld>
            <a:endParaRPr lang="en-US"/>
          </a:p>
        </p:txBody>
      </p:sp>
      <p:sp>
        <p:nvSpPr>
          <p:cNvPr id="14" name="Footer Placeholder 13"/>
          <p:cNvSpPr>
            <a:spLocks noGrp="1"/>
          </p:cNvSpPr>
          <p:nvPr>
            <p:ph type="ftr" sz="quarter" idx="17"/>
          </p:nvPr>
        </p:nvSpPr>
        <p:spPr/>
        <p:txBody>
          <a:bodyPr rtlCol="0"/>
          <a:lstStyle/>
          <a:p>
            <a:endParaRPr lang="en-US"/>
          </a:p>
        </p:txBody>
      </p:sp>
      <p:sp>
        <p:nvSpPr>
          <p:cNvPr id="16" name="Text Placeholder 15"/>
          <p:cNvSpPr>
            <a:spLocks noGrp="1"/>
          </p:cNvSpPr>
          <p:nvPr>
            <p:ph type="body" sz="quarter" idx="1"/>
          </p:nvPr>
        </p:nvSpPr>
        <p:spPr>
          <a:xfrm>
            <a:off x="609600" y="1752600"/>
            <a:ext cx="3886200" cy="640080"/>
          </a:xfrm>
          <a:solidFill>
            <a:schemeClr val="accent2"/>
          </a:solidFill>
        </p:spPr>
        <p:txBody>
          <a:bodyPr rtlCol="0" anchor="ct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
        <p:nvSpPr>
          <p:cNvPr id="15" name="Text Placeholder 14"/>
          <p:cNvSpPr>
            <a:spLocks noGrp="1"/>
          </p:cNvSpPr>
          <p:nvPr>
            <p:ph type="body" sz="quarter" idx="3"/>
          </p:nvPr>
        </p:nvSpPr>
        <p:spPr>
          <a:xfrm>
            <a:off x="4800600" y="1752600"/>
            <a:ext cx="3886200" cy="640080"/>
          </a:xfrm>
          <a:solidFill>
            <a:schemeClr val="accent4"/>
          </a:solidFill>
        </p:spPr>
        <p:txBody>
          <a:bodyPr rtlCol="0" anchor="ct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E93D5F34-F8DF-4028-B0E1-B1127B55D536}" type="datetimeFigureOut">
              <a:rPr lang="en-US" smtClean="0"/>
              <a:pPr/>
              <a:t>4/30/2012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lvl1pPr>
              <a:defRPr>
                <a:solidFill>
                  <a:srgbClr val="FFFFFF"/>
                </a:solidFill>
              </a:defRPr>
            </a:lvl1pPr>
          </a:lstStyle>
          <a:p>
            <a:fld id="{8D6E71DA-CC7F-4372-915A-1192C394DA0E}"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93D5F34-F8DF-4028-B0E1-B1127B55D536}" type="datetimeFigureOut">
              <a:rPr lang="en-US" smtClean="0"/>
              <a:pPr/>
              <a:t>4/30/2012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a:xfrm>
            <a:off x="0" y="6248400"/>
            <a:ext cx="533400" cy="381000"/>
          </a:xfrm>
        </p:spPr>
        <p:txBody>
          <a:bodyPr/>
          <a:lstStyle>
            <a:lvl1pPr>
              <a:defRPr>
                <a:solidFill>
                  <a:schemeClr val="tx2"/>
                </a:solidFill>
              </a:defRPr>
            </a:lvl1pPr>
          </a:lstStyle>
          <a:p>
            <a:fld id="{8D6E71DA-CC7F-4372-915A-1192C394DA0E}"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3050"/>
            <a:ext cx="8077200" cy="869950"/>
          </a:xfrm>
        </p:spPr>
        <p:txBody>
          <a:bodyPr anchor="ctr"/>
          <a:lstStyle>
            <a:lvl1pPr algn="l">
              <a:buNone/>
              <a:defRPr sz="4400" b="0"/>
            </a:lvl1p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E93D5F34-F8DF-4028-B0E1-B1127B55D536}" type="datetimeFigureOut">
              <a:rPr lang="en-US" smtClean="0"/>
              <a:pPr/>
              <a:t>4/30/2012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lvl1pPr>
              <a:defRPr>
                <a:solidFill>
                  <a:srgbClr val="FFFFFF"/>
                </a:solidFill>
              </a:defRPr>
            </a:lvl1pPr>
          </a:lstStyle>
          <a:p>
            <a:fld id="{8D6E71DA-CC7F-4372-915A-1192C394DA0E}" type="slidenum">
              <a:rPr lang="en-US" smtClean="0"/>
              <a:pPr/>
              <a:t>‹#›</a:t>
            </a:fld>
            <a:endParaRPr lang="en-US"/>
          </a:p>
        </p:txBody>
      </p:sp>
      <p:sp>
        <p:nvSpPr>
          <p:cNvPr id="3" name="Text Placeholder 2"/>
          <p:cNvSpPr>
            <a:spLocks noGrp="1"/>
          </p:cNvSpPr>
          <p:nvPr>
            <p:ph type="body" idx="2"/>
          </p:nvPr>
        </p:nvSpPr>
        <p:spPr>
          <a:xfrm>
            <a:off x="609600" y="1752600"/>
            <a:ext cx="1600200" cy="4343400"/>
          </a:xfrm>
          <a:ln w="50800" cap="sq" cmpd="dbl" algn="ctr">
            <a:solidFill>
              <a:schemeClr val="accent2"/>
            </a:solidFill>
            <a:prstDash val="solid"/>
            <a:miter lim="800000"/>
          </a:ln>
          <a:effectLst/>
        </p:spPr>
        <p:style>
          <a:lnRef idx="3">
            <a:schemeClr val="lt1"/>
          </a:lnRef>
          <a:fillRef idx="1">
            <a:schemeClr val="accent2"/>
          </a:fillRef>
          <a:effectRef idx="1">
            <a:schemeClr val="accent2"/>
          </a:effectRef>
          <a:fontRef idx="minor">
            <a:schemeClr val="lt1"/>
          </a:fontRef>
        </p:style>
        <p:txBody>
          <a:bodyPr lIns="137160" tIns="182880" rIns="137160" bIns="91440"/>
          <a:lstStyle>
            <a:lvl1pPr marL="0" indent="0">
              <a:spcAft>
                <a:spcPts val="1000"/>
              </a:spcAft>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9" name="Content Placeholder 8"/>
          <p:cNvSpPr>
            <a:spLocks noGrp="1"/>
          </p:cNvSpPr>
          <p:nvPr>
            <p:ph sz="quarter" idx="1"/>
          </p:nvPr>
        </p:nvSpPr>
        <p:spPr>
          <a:xfrm>
            <a:off x="2362200" y="1752600"/>
            <a:ext cx="6400800" cy="44196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3">
        <a:schemeClr val="bg2"/>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600200" y="5486400"/>
            <a:ext cx="7315200" cy="685800"/>
          </a:xfrm>
        </p:spPr>
        <p:txBody>
          <a:bodyPr/>
          <a:lstStyle>
            <a:lvl1pPr marL="0" indent="0">
              <a:buFontTx/>
              <a:buNone/>
              <a:defRPr sz="17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smtClean="0"/>
              <a:t>Click to edit Master text styles</a:t>
            </a:r>
          </a:p>
        </p:txBody>
      </p:sp>
      <p:sp>
        <p:nvSpPr>
          <p:cNvPr id="8" name="Rectangle 7"/>
          <p:cNvSpPr/>
          <p:nvPr/>
        </p:nvSpPr>
        <p:spPr bwMode="white">
          <a:xfrm>
            <a:off x="-9144" y="4572000"/>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9144" y="4663440"/>
            <a:ext cx="1463040"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1545336" y="4654296"/>
            <a:ext cx="7598664"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1600200" y="4648200"/>
            <a:ext cx="7315200" cy="685800"/>
          </a:xfrm>
        </p:spPr>
        <p:txBody>
          <a:bodyPr anchor="ctr"/>
          <a:lstStyle>
            <a:lvl1pPr algn="l">
              <a:buNone/>
              <a:defRPr sz="2800" b="0">
                <a:solidFill>
                  <a:srgbClr val="FFFFFF"/>
                </a:solidFill>
              </a:defRPr>
            </a:lvl1pPr>
          </a:lstStyle>
          <a:p>
            <a:r>
              <a:rPr kumimoji="0" lang="en-US" smtClean="0"/>
              <a:t>Click to edit Master title style</a:t>
            </a:r>
            <a:endParaRPr kumimoji="0" lang="en-US"/>
          </a:p>
        </p:txBody>
      </p:sp>
      <p:sp>
        <p:nvSpPr>
          <p:cNvPr id="11" name="Rectangle 10"/>
          <p:cNvSpPr/>
          <p:nvPr/>
        </p:nvSpPr>
        <p:spPr bwMode="white">
          <a:xfrm>
            <a:off x="1447800" y="0"/>
            <a:ext cx="100584" cy="6867144"/>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Date Placeholder 11"/>
          <p:cNvSpPr>
            <a:spLocks noGrp="1"/>
          </p:cNvSpPr>
          <p:nvPr>
            <p:ph type="dt" sz="half" idx="10"/>
          </p:nvPr>
        </p:nvSpPr>
        <p:spPr>
          <a:xfrm>
            <a:off x="6248400" y="6248400"/>
            <a:ext cx="2667000" cy="365125"/>
          </a:xfrm>
        </p:spPr>
        <p:txBody>
          <a:bodyPr rtlCol="0"/>
          <a:lstStyle/>
          <a:p>
            <a:fld id="{E93D5F34-F8DF-4028-B0E1-B1127B55D536}" type="datetimeFigureOut">
              <a:rPr lang="en-US" smtClean="0"/>
              <a:pPr/>
              <a:t>4/30/2012</a:t>
            </a:fld>
            <a:endParaRPr lang="en-US"/>
          </a:p>
        </p:txBody>
      </p:sp>
      <p:sp>
        <p:nvSpPr>
          <p:cNvPr id="13" name="Slide Number Placeholder 12"/>
          <p:cNvSpPr>
            <a:spLocks noGrp="1"/>
          </p:cNvSpPr>
          <p:nvPr>
            <p:ph type="sldNum" sz="quarter" idx="11"/>
          </p:nvPr>
        </p:nvSpPr>
        <p:spPr>
          <a:xfrm>
            <a:off x="0" y="4667249"/>
            <a:ext cx="1447800" cy="663578"/>
          </a:xfrm>
        </p:spPr>
        <p:txBody>
          <a:bodyPr rtlCol="0"/>
          <a:lstStyle>
            <a:lvl1pPr>
              <a:defRPr sz="2800"/>
            </a:lvl1pPr>
          </a:lstStyle>
          <a:p>
            <a:fld id="{8D6E71DA-CC7F-4372-915A-1192C394DA0E}" type="slidenum">
              <a:rPr lang="en-US" smtClean="0"/>
              <a:pPr/>
              <a:t>‹#›</a:t>
            </a:fld>
            <a:endParaRPr lang="en-US"/>
          </a:p>
        </p:txBody>
      </p:sp>
      <p:sp>
        <p:nvSpPr>
          <p:cNvPr id="14" name="Footer Placeholder 13"/>
          <p:cNvSpPr>
            <a:spLocks noGrp="1"/>
          </p:cNvSpPr>
          <p:nvPr>
            <p:ph type="ftr" sz="quarter" idx="12"/>
          </p:nvPr>
        </p:nvSpPr>
        <p:spPr>
          <a:xfrm>
            <a:off x="1600200" y="6248206"/>
            <a:ext cx="4572000" cy="365125"/>
          </a:xfrm>
        </p:spPr>
        <p:txBody>
          <a:bodyPr rtlCol="0"/>
          <a:lstStyle/>
          <a:p>
            <a:endParaRPr lang="en-US"/>
          </a:p>
        </p:txBody>
      </p:sp>
      <p:sp>
        <p:nvSpPr>
          <p:cNvPr id="3" name="Picture Placeholder 2"/>
          <p:cNvSpPr>
            <a:spLocks noGrp="1"/>
          </p:cNvSpPr>
          <p:nvPr>
            <p:ph type="pic" idx="1"/>
          </p:nvPr>
        </p:nvSpPr>
        <p:spPr>
          <a:xfrm>
            <a:off x="1560576" y="0"/>
            <a:ext cx="7583424" cy="4568952"/>
          </a:xfrm>
          <a:solidFill>
            <a:schemeClr val="accent1">
              <a:tint val="40000"/>
            </a:schemeClr>
          </a:solidFill>
          <a:ln>
            <a:noFill/>
          </a:ln>
        </p:spPr>
        <p:txBody>
          <a:bodyPr/>
          <a:lstStyle>
            <a:lvl1pPr marL="0" indent="0">
              <a:buNone/>
              <a:defRPr sz="3200"/>
            </a:lvl1pPr>
          </a:lstStyle>
          <a:p>
            <a:r>
              <a:rPr kumimoji="0" lang="en-US" smtClean="0"/>
              <a:t>Click icon to add picture</a:t>
            </a:r>
            <a:endParaRPr kumimoji="0" lang="en-US" dirty="0"/>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609600" y="228600"/>
            <a:ext cx="8153400" cy="990600"/>
          </a:xfrm>
          <a:prstGeom prst="rect">
            <a:avLst/>
          </a:prstGeom>
        </p:spPr>
        <p:txBody>
          <a:bodyPr vert="horz" anchor="ctr">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612648" y="1600200"/>
            <a:ext cx="8153400" cy="452628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096000" y="6248400"/>
            <a:ext cx="2667000" cy="365125"/>
          </a:xfrm>
          <a:prstGeom prst="rect">
            <a:avLst/>
          </a:prstGeom>
        </p:spPr>
        <p:txBody>
          <a:bodyPr vert="horz" anchor="ctr" anchorCtr="0"/>
          <a:lstStyle>
            <a:lvl1pPr algn="l" eaLnBrk="1" latinLnBrk="0" hangingPunct="1">
              <a:defRPr kumimoji="0" sz="1400">
                <a:solidFill>
                  <a:schemeClr val="tx2"/>
                </a:solidFill>
              </a:defRPr>
            </a:lvl1pPr>
          </a:lstStyle>
          <a:p>
            <a:fld id="{E93D5F34-F8DF-4028-B0E1-B1127B55D536}" type="datetimeFigureOut">
              <a:rPr lang="en-US" smtClean="0"/>
              <a:pPr/>
              <a:t>4/30/2012</a:t>
            </a:fld>
            <a:endParaRPr lang="en-US"/>
          </a:p>
        </p:txBody>
      </p:sp>
      <p:sp>
        <p:nvSpPr>
          <p:cNvPr id="3" name="Footer Placeholder 2"/>
          <p:cNvSpPr>
            <a:spLocks noGrp="1"/>
          </p:cNvSpPr>
          <p:nvPr>
            <p:ph type="ftr" sz="quarter" idx="3"/>
          </p:nvPr>
        </p:nvSpPr>
        <p:spPr>
          <a:xfrm>
            <a:off x="609600" y="6248206"/>
            <a:ext cx="5421083" cy="365125"/>
          </a:xfrm>
          <a:prstGeom prst="rect">
            <a:avLst/>
          </a:prstGeom>
        </p:spPr>
        <p:txBody>
          <a:bodyPr vert="horz" anchor="ctr"/>
          <a:lstStyle>
            <a:lvl1pPr algn="r" eaLnBrk="1" latinLnBrk="0" hangingPunct="1">
              <a:defRPr kumimoji="0" sz="1400">
                <a:solidFill>
                  <a:schemeClr val="tx2"/>
                </a:solidFill>
              </a:defRPr>
            </a:lvl1pPr>
          </a:lstStyle>
          <a:p>
            <a:endParaRPr lang="en-US"/>
          </a:p>
        </p:txBody>
      </p:sp>
      <p:sp>
        <p:nvSpPr>
          <p:cNvPr id="7" name="Rectangle 6"/>
          <p:cNvSpPr/>
          <p:nvPr/>
        </p:nvSpPr>
        <p:spPr bwMode="white">
          <a:xfrm>
            <a:off x="0" y="1234440"/>
            <a:ext cx="9144000" cy="32004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1280160"/>
            <a:ext cx="533400" cy="228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590550" y="1280160"/>
            <a:ext cx="8553450" cy="228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0" y="1272222"/>
            <a:ext cx="533400" cy="244476"/>
          </a:xfrm>
          <a:prstGeom prst="rect">
            <a:avLst/>
          </a:prstGeom>
        </p:spPr>
        <p:txBody>
          <a:bodyPr vert="horz" anchor="ctr" anchorCtr="0">
            <a:normAutofit/>
          </a:bodyPr>
          <a:lstStyle>
            <a:lvl1pPr algn="ctr" eaLnBrk="1" latinLnBrk="0" hangingPunct="1">
              <a:defRPr kumimoji="0" sz="1400" b="1">
                <a:solidFill>
                  <a:srgbClr val="FFFFFF"/>
                </a:solidFill>
              </a:defRPr>
            </a:lvl1pPr>
          </a:lstStyle>
          <a:p>
            <a:fld id="{8D6E71DA-CC7F-4372-915A-1192C394DA0E}"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400" kern="1200">
          <a:solidFill>
            <a:schemeClr val="tx2"/>
          </a:solidFill>
          <a:latin typeface="+mj-lt"/>
          <a:ea typeface="+mj-ea"/>
          <a:cs typeface="+mj-cs"/>
        </a:defRPr>
      </a:lvl1pPr>
    </p:titleStyle>
    <p:body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hyperlink" Target="http://www.youtube.com/watch?v=UNZKKoy4US0" TargetMode="Externa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hyperlink" Target="http://www.pacerkidsagainstbullying.org/" TargetMode="Externa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2.xml"/><Relationship Id="rId4" Type="http://schemas.openxmlformats.org/officeDocument/2006/relationships/image" Target="../media/image5.jpeg"/></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hyperlink" Target="http://www.pacerkidsagainstbullying.org/"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hyperlink" Target="http://www.pacerkidsagainstbullying.org/"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4038600"/>
            <a:ext cx="7696200" cy="1828800"/>
          </a:xfrm>
        </p:spPr>
        <p:txBody>
          <a:bodyPr>
            <a:normAutofit/>
          </a:bodyPr>
          <a:lstStyle/>
          <a:p>
            <a:r>
              <a:rPr lang="en-US" dirty="0" smtClean="0">
                <a:latin typeface="Arial Rounded MT Bold" pitchFamily="34" charset="0"/>
              </a:rPr>
              <a:t>Bullying presentation </a:t>
            </a:r>
            <a:endParaRPr lang="en-US" dirty="0">
              <a:latin typeface="Arial Rounded MT Bold" pitchFamily="34"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Arial Rounded MT Bold" pitchFamily="34" charset="0"/>
              </a:rPr>
              <a:t>True or False</a:t>
            </a:r>
            <a:endParaRPr lang="en-US" dirty="0">
              <a:latin typeface="Arial Rounded MT Bold" pitchFamily="34" charset="0"/>
            </a:endParaRPr>
          </a:p>
        </p:txBody>
      </p:sp>
      <p:sp>
        <p:nvSpPr>
          <p:cNvPr id="3" name="Content Placeholder 2"/>
          <p:cNvSpPr>
            <a:spLocks noGrp="1"/>
          </p:cNvSpPr>
          <p:nvPr>
            <p:ph idx="1"/>
          </p:nvPr>
        </p:nvSpPr>
        <p:spPr>
          <a:xfrm>
            <a:off x="612648" y="1600200"/>
            <a:ext cx="8226552" cy="5257800"/>
          </a:xfrm>
        </p:spPr>
        <p:txBody>
          <a:bodyPr/>
          <a:lstStyle/>
          <a:p>
            <a:r>
              <a:rPr lang="en-US" dirty="0" smtClean="0">
                <a:latin typeface="Arial Rounded MT Bold" pitchFamily="34" charset="0"/>
              </a:rPr>
              <a:t>Only boys are bullies.</a:t>
            </a:r>
          </a:p>
          <a:p>
            <a:pPr lvl="1"/>
            <a:r>
              <a:rPr lang="en-US" b="1" dirty="0" smtClean="0">
                <a:latin typeface="Arial Rounded MT Bold" pitchFamily="34" charset="0"/>
              </a:rPr>
              <a:t>False</a:t>
            </a:r>
            <a:r>
              <a:rPr lang="en-US" dirty="0" smtClean="0">
                <a:latin typeface="Arial Rounded MT Bold" pitchFamily="34" charset="0"/>
              </a:rPr>
              <a:t>. It seems that </a:t>
            </a:r>
            <a:r>
              <a:rPr lang="en-US" i="1" dirty="0" smtClean="0">
                <a:latin typeface="Arial Rounded MT Bold" pitchFamily="34" charset="0"/>
              </a:rPr>
              <a:t>most</a:t>
            </a:r>
            <a:r>
              <a:rPr lang="en-US" dirty="0" smtClean="0">
                <a:latin typeface="Arial Rounded MT Bold" pitchFamily="34" charset="0"/>
              </a:rPr>
              <a:t> bullies are boys, but girls can be bullies too. </a:t>
            </a:r>
          </a:p>
          <a:p>
            <a:r>
              <a:rPr lang="en-US" dirty="0" smtClean="0">
                <a:latin typeface="Arial Rounded MT Bold" pitchFamily="34" charset="0"/>
              </a:rPr>
              <a:t>People who complain about bullies are babies.</a:t>
            </a:r>
          </a:p>
          <a:p>
            <a:pPr lvl="1"/>
            <a:r>
              <a:rPr lang="en-US" b="1" dirty="0" smtClean="0">
                <a:latin typeface="Arial Rounded MT Bold" pitchFamily="34" charset="0"/>
              </a:rPr>
              <a:t>False</a:t>
            </a:r>
            <a:r>
              <a:rPr lang="en-US" dirty="0" smtClean="0">
                <a:latin typeface="Arial Rounded MT Bold" pitchFamily="34" charset="0"/>
              </a:rPr>
              <a:t>. People who complain about bullies are standing up for their right not to be bullied. They’re more grown-up than the bullies are. </a:t>
            </a:r>
          </a:p>
          <a:p>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Arial Rounded MT Bold" pitchFamily="34" charset="0"/>
              </a:rPr>
              <a:t>True or False </a:t>
            </a:r>
            <a:endParaRPr lang="en-US" dirty="0">
              <a:latin typeface="Arial Rounded MT Bold" pitchFamily="34" charset="0"/>
            </a:endParaRPr>
          </a:p>
        </p:txBody>
      </p:sp>
      <p:sp>
        <p:nvSpPr>
          <p:cNvPr id="3" name="Content Placeholder 2"/>
          <p:cNvSpPr>
            <a:spLocks noGrp="1"/>
          </p:cNvSpPr>
          <p:nvPr>
            <p:ph idx="1"/>
          </p:nvPr>
        </p:nvSpPr>
        <p:spPr>
          <a:xfrm>
            <a:off x="612648" y="1600200"/>
            <a:ext cx="8531352" cy="5486400"/>
          </a:xfrm>
        </p:spPr>
        <p:txBody>
          <a:bodyPr>
            <a:normAutofit/>
          </a:bodyPr>
          <a:lstStyle/>
          <a:p>
            <a:r>
              <a:rPr lang="en-US" dirty="0" smtClean="0">
                <a:latin typeface="Arial Rounded MT Bold" pitchFamily="34" charset="0"/>
              </a:rPr>
              <a:t>Bullying is a normal part of growing up.</a:t>
            </a:r>
          </a:p>
          <a:p>
            <a:pPr lvl="1"/>
            <a:r>
              <a:rPr lang="en-US" b="1" dirty="0" smtClean="0">
                <a:latin typeface="Arial Rounded MT Bold" pitchFamily="34" charset="0"/>
              </a:rPr>
              <a:t>False</a:t>
            </a:r>
            <a:r>
              <a:rPr lang="en-US" dirty="0" smtClean="0">
                <a:latin typeface="Arial Rounded MT Bold" pitchFamily="34" charset="0"/>
              </a:rPr>
              <a:t>. Getting teased, picked on, pushed around, threatened, harassed, insulted, hurt, and abused in </a:t>
            </a:r>
            <a:r>
              <a:rPr lang="en-US" i="1" dirty="0" smtClean="0">
                <a:latin typeface="Arial Rounded MT Bold" pitchFamily="34" charset="0"/>
              </a:rPr>
              <a:t>not</a:t>
            </a:r>
            <a:r>
              <a:rPr lang="en-US" dirty="0" smtClean="0">
                <a:latin typeface="Arial Rounded MT Bold" pitchFamily="34" charset="0"/>
              </a:rPr>
              <a:t> normal. Plus if you </a:t>
            </a:r>
            <a:r>
              <a:rPr lang="en-US" i="1" dirty="0" smtClean="0">
                <a:latin typeface="Arial Rounded MT Bold" pitchFamily="34" charset="0"/>
              </a:rPr>
              <a:t>think</a:t>
            </a:r>
            <a:r>
              <a:rPr lang="en-US" dirty="0" smtClean="0">
                <a:latin typeface="Arial Rounded MT Bold" pitchFamily="34" charset="0"/>
              </a:rPr>
              <a:t> it’s normal, you’re less likely to say or do anything about it, which gives bullies the green light to keep bullying. </a:t>
            </a:r>
          </a:p>
          <a:p>
            <a:r>
              <a:rPr lang="en-US" dirty="0" smtClean="0">
                <a:latin typeface="Arial Rounded MT Bold" pitchFamily="34" charset="0"/>
              </a:rPr>
              <a:t>Bullies will go away if you ignore them. </a:t>
            </a:r>
          </a:p>
          <a:p>
            <a:pPr lvl="1"/>
            <a:r>
              <a:rPr lang="en-US" b="1" dirty="0" smtClean="0">
                <a:latin typeface="Arial Rounded MT Bold" pitchFamily="34" charset="0"/>
              </a:rPr>
              <a:t>True and False</a:t>
            </a:r>
            <a:r>
              <a:rPr lang="en-US" dirty="0" smtClean="0">
                <a:latin typeface="Arial Rounded MT Bold" pitchFamily="34" charset="0"/>
              </a:rPr>
              <a:t>. Some bullies might go away. But others will get angry and keep bullying until they get a reaction. That’s what they want. </a:t>
            </a:r>
          </a:p>
          <a:p>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Arial Rounded MT Bold" pitchFamily="34" charset="0"/>
              </a:rPr>
              <a:t>True or False </a:t>
            </a:r>
            <a:endParaRPr lang="en-US" dirty="0">
              <a:latin typeface="Arial Rounded MT Bold" pitchFamily="34" charset="0"/>
            </a:endParaRPr>
          </a:p>
        </p:txBody>
      </p:sp>
      <p:sp>
        <p:nvSpPr>
          <p:cNvPr id="3" name="Content Placeholder 2"/>
          <p:cNvSpPr>
            <a:spLocks noGrp="1"/>
          </p:cNvSpPr>
          <p:nvPr>
            <p:ph idx="1"/>
          </p:nvPr>
        </p:nvSpPr>
        <p:spPr>
          <a:xfrm>
            <a:off x="612648" y="1600200"/>
            <a:ext cx="8226552" cy="5257800"/>
          </a:xfrm>
        </p:spPr>
        <p:txBody>
          <a:bodyPr>
            <a:normAutofit fontScale="92500"/>
          </a:bodyPr>
          <a:lstStyle/>
          <a:p>
            <a:r>
              <a:rPr lang="en-US" dirty="0" smtClean="0">
                <a:latin typeface="Arial Rounded MT Bold" pitchFamily="34" charset="0"/>
              </a:rPr>
              <a:t>All bullies have low self-esteem. That’s why they pick on other people.</a:t>
            </a:r>
          </a:p>
          <a:p>
            <a:pPr lvl="1"/>
            <a:r>
              <a:rPr lang="en-US" b="1" dirty="0" smtClean="0">
                <a:latin typeface="Arial Rounded MT Bold" pitchFamily="34" charset="0"/>
              </a:rPr>
              <a:t>False. </a:t>
            </a:r>
            <a:r>
              <a:rPr lang="en-US" dirty="0" smtClean="0">
                <a:latin typeface="Arial Rounded MT Bold" pitchFamily="34" charset="0"/>
              </a:rPr>
              <a:t>Some bullies have </a:t>
            </a:r>
            <a:r>
              <a:rPr lang="en-US" i="1" dirty="0" smtClean="0">
                <a:latin typeface="Arial Rounded MT Bold" pitchFamily="34" charset="0"/>
              </a:rPr>
              <a:t>high</a:t>
            </a:r>
            <a:r>
              <a:rPr lang="en-US" dirty="0" smtClean="0">
                <a:latin typeface="Arial Rounded MT Bold" pitchFamily="34" charset="0"/>
              </a:rPr>
              <a:t> self-esteem. They feel good about themselves, and picking on other people makes them feel even better. Most of the time, bullying isn’t about high or low self-esteem. It’s about having power over other people. </a:t>
            </a:r>
            <a:endParaRPr lang="en-US" b="1" dirty="0" smtClean="0">
              <a:latin typeface="Arial Rounded MT Bold" pitchFamily="34" charset="0"/>
            </a:endParaRPr>
          </a:p>
          <a:p>
            <a:r>
              <a:rPr lang="en-US" dirty="0" smtClean="0">
                <a:latin typeface="Arial Rounded MT Bold" pitchFamily="34" charset="0"/>
              </a:rPr>
              <a:t>It’s tattling to tell an adult when you’re being bullied. </a:t>
            </a:r>
          </a:p>
          <a:p>
            <a:pPr lvl="1"/>
            <a:r>
              <a:rPr lang="en-US" b="1" dirty="0" smtClean="0">
                <a:latin typeface="Arial Rounded MT Bold" pitchFamily="34" charset="0"/>
              </a:rPr>
              <a:t>False</a:t>
            </a:r>
            <a:r>
              <a:rPr lang="en-US" dirty="0" smtClean="0">
                <a:latin typeface="Arial Rounded MT Bold" pitchFamily="34" charset="0"/>
              </a:rPr>
              <a:t>. It’s smart to tell an adult who can help you do something about the bullying. It’s also smart to tell an adult if you see someone else being bullied. </a:t>
            </a:r>
          </a:p>
          <a:p>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Arial Rounded MT Bold" pitchFamily="34" charset="0"/>
              </a:rPr>
              <a:t>True or False </a:t>
            </a:r>
            <a:endParaRPr lang="en-US" dirty="0">
              <a:latin typeface="Arial Rounded MT Bold" pitchFamily="34" charset="0"/>
            </a:endParaRPr>
          </a:p>
        </p:txBody>
      </p:sp>
      <p:sp>
        <p:nvSpPr>
          <p:cNvPr id="3" name="Content Placeholder 2"/>
          <p:cNvSpPr>
            <a:spLocks noGrp="1"/>
          </p:cNvSpPr>
          <p:nvPr>
            <p:ph idx="1"/>
          </p:nvPr>
        </p:nvSpPr>
        <p:spPr>
          <a:xfrm>
            <a:off x="612648" y="1600200"/>
            <a:ext cx="8302752" cy="5486400"/>
          </a:xfrm>
        </p:spPr>
        <p:txBody>
          <a:bodyPr>
            <a:normAutofit fontScale="77500" lnSpcReduction="20000"/>
          </a:bodyPr>
          <a:lstStyle/>
          <a:p>
            <a:r>
              <a:rPr lang="en-US" sz="3100" dirty="0" smtClean="0">
                <a:latin typeface="Arial Rounded MT Bold" pitchFamily="34" charset="0"/>
              </a:rPr>
              <a:t>The best way to deal with a bully is by fighting or trying to get even.</a:t>
            </a:r>
          </a:p>
          <a:p>
            <a:pPr lvl="1"/>
            <a:r>
              <a:rPr lang="en-US" sz="3100" b="1" dirty="0" smtClean="0">
                <a:latin typeface="Arial Rounded MT Bold" pitchFamily="34" charset="0"/>
              </a:rPr>
              <a:t>False</a:t>
            </a:r>
            <a:r>
              <a:rPr lang="en-US" sz="3100" dirty="0" smtClean="0">
                <a:latin typeface="Arial Rounded MT Bold" pitchFamily="34" charset="0"/>
              </a:rPr>
              <a:t>. If you fight with a bully, you might get hurt (and hurt someone else). Plus you might get into trouble for fighting. If you try to get even, you’re acting the same as the bully. And the bully might come after you again to get even with </a:t>
            </a:r>
            <a:r>
              <a:rPr lang="en-US" sz="3100" i="1" dirty="0" smtClean="0">
                <a:latin typeface="Arial Rounded MT Bold" pitchFamily="34" charset="0"/>
              </a:rPr>
              <a:t>you</a:t>
            </a:r>
            <a:r>
              <a:rPr lang="en-US" sz="3100" dirty="0" smtClean="0">
                <a:latin typeface="Arial Rounded MT Bold" pitchFamily="34" charset="0"/>
              </a:rPr>
              <a:t>. Either way only makes things worse. </a:t>
            </a:r>
          </a:p>
          <a:p>
            <a:r>
              <a:rPr lang="en-US" sz="3100" dirty="0" smtClean="0">
                <a:latin typeface="Arial Rounded MT Bold" pitchFamily="34" charset="0"/>
              </a:rPr>
              <a:t>People who are bullied might hurt for a while, but they’ll get over it.  </a:t>
            </a:r>
          </a:p>
          <a:p>
            <a:pPr lvl="1"/>
            <a:r>
              <a:rPr lang="en-US" sz="3100" b="1" dirty="0" smtClean="0">
                <a:latin typeface="Arial Rounded MT Bold" pitchFamily="34" charset="0"/>
              </a:rPr>
              <a:t>False. </a:t>
            </a:r>
            <a:r>
              <a:rPr lang="en-US" sz="3100" dirty="0" smtClean="0">
                <a:latin typeface="Arial Rounded MT Bold" pitchFamily="34" charset="0"/>
              </a:rPr>
              <a:t>Bullying hurts for a long time. Some kids have dropped out of school because of bullying. Some became so sad, desperate, afraid, and hopeless that they committed suicide. Many adults remember times when they were bullied as children. People don’t “get over” being bullied. </a:t>
            </a:r>
          </a:p>
          <a:p>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Arial Rounded MT Bold" pitchFamily="34" charset="0"/>
              </a:rPr>
              <a:t>Day 2</a:t>
            </a:r>
            <a:endParaRPr lang="en-US" dirty="0">
              <a:latin typeface="Arial Rounded MT Bold" pitchFamily="34" charset="0"/>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Arial Rounded MT Bold" pitchFamily="34" charset="0"/>
              </a:rPr>
              <a:t>How to respond to a bully</a:t>
            </a:r>
            <a:endParaRPr lang="en-US" dirty="0">
              <a:latin typeface="Arial Rounded MT Bold" pitchFamily="34" charset="0"/>
            </a:endParaRPr>
          </a:p>
        </p:txBody>
      </p:sp>
      <p:sp>
        <p:nvSpPr>
          <p:cNvPr id="3" name="Content Placeholder 2"/>
          <p:cNvSpPr>
            <a:spLocks noGrp="1"/>
          </p:cNvSpPr>
          <p:nvPr>
            <p:ph sz="quarter" idx="1"/>
          </p:nvPr>
        </p:nvSpPr>
        <p:spPr/>
        <p:txBody>
          <a:bodyPr>
            <a:normAutofit/>
          </a:bodyPr>
          <a:lstStyle/>
          <a:p>
            <a:r>
              <a:rPr lang="en-US" sz="3200" dirty="0" smtClean="0">
                <a:latin typeface="Arial Rounded MT Bold" pitchFamily="34" charset="0"/>
              </a:rPr>
              <a:t>Hot Response</a:t>
            </a:r>
          </a:p>
          <a:p>
            <a:pPr>
              <a:buNone/>
            </a:pPr>
            <a:endParaRPr lang="en-US" sz="3200" dirty="0" smtClean="0">
              <a:latin typeface="Arial Rounded MT Bold" pitchFamily="34" charset="0"/>
            </a:endParaRPr>
          </a:p>
          <a:p>
            <a:r>
              <a:rPr lang="en-US" sz="3200" dirty="0" smtClean="0">
                <a:latin typeface="Arial Rounded MT Bold" pitchFamily="34" charset="0"/>
              </a:rPr>
              <a:t>Cold Response</a:t>
            </a:r>
          </a:p>
          <a:p>
            <a:pPr>
              <a:buNone/>
            </a:pPr>
            <a:endParaRPr lang="en-US" sz="3200" dirty="0" smtClean="0">
              <a:latin typeface="Arial Rounded MT Bold" pitchFamily="34" charset="0"/>
            </a:endParaRPr>
          </a:p>
          <a:p>
            <a:r>
              <a:rPr lang="en-US" sz="3200" dirty="0" smtClean="0">
                <a:latin typeface="Arial Rounded MT Bold" pitchFamily="34" charset="0"/>
              </a:rPr>
              <a:t>Cool Response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additive="base">
                                        <p:cTn id="19"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Arial Rounded MT Bold" pitchFamily="34" charset="0"/>
              </a:rPr>
              <a:t>Video</a:t>
            </a:r>
            <a:endParaRPr lang="en-US" dirty="0"/>
          </a:p>
        </p:txBody>
      </p:sp>
      <p:sp>
        <p:nvSpPr>
          <p:cNvPr id="3" name="Content Placeholder 2"/>
          <p:cNvSpPr>
            <a:spLocks noGrp="1"/>
          </p:cNvSpPr>
          <p:nvPr>
            <p:ph sz="quarter" idx="1"/>
          </p:nvPr>
        </p:nvSpPr>
        <p:spPr/>
        <p:txBody>
          <a:bodyPr/>
          <a:lstStyle/>
          <a:p>
            <a:r>
              <a:rPr lang="en-US" sz="3200" dirty="0" smtClean="0">
                <a:latin typeface="Arial Rounded MT Bold" pitchFamily="34" charset="0"/>
                <a:hlinkClick r:id="rId2"/>
              </a:rPr>
              <a:t>http://www.youtube.com/watch?v=UNZKKoy4US0</a:t>
            </a:r>
            <a:endParaRPr lang="en-US" sz="3200" dirty="0" smtClean="0">
              <a:latin typeface="Arial Rounded MT Bold" pitchFamily="34" charset="0"/>
            </a:endParaRPr>
          </a:p>
          <a:p>
            <a:endParaRPr lang="en-US"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Arial Rounded MT Bold" pitchFamily="34" charset="0"/>
              </a:rPr>
              <a:t>COLD Response </a:t>
            </a:r>
            <a:endParaRPr lang="en-US" dirty="0">
              <a:latin typeface="Arial Rounded MT Bold" pitchFamily="34" charset="0"/>
            </a:endParaRPr>
          </a:p>
        </p:txBody>
      </p:sp>
      <p:sp>
        <p:nvSpPr>
          <p:cNvPr id="3" name="Content Placeholder 2"/>
          <p:cNvSpPr>
            <a:spLocks noGrp="1"/>
          </p:cNvSpPr>
          <p:nvPr>
            <p:ph sz="quarter" idx="1"/>
          </p:nvPr>
        </p:nvSpPr>
        <p:spPr/>
        <p:txBody>
          <a:bodyPr/>
          <a:lstStyle/>
          <a:p>
            <a:r>
              <a:rPr lang="en-US" sz="2100" dirty="0" smtClean="0">
                <a:latin typeface="Arial Rounded MT Bold" pitchFamily="34" charset="0"/>
              </a:rPr>
              <a:t>Looking COLD</a:t>
            </a:r>
          </a:p>
          <a:p>
            <a:pPr lvl="1"/>
            <a:r>
              <a:rPr lang="en-US" dirty="0" smtClean="0">
                <a:latin typeface="Arial Rounded MT Bold" pitchFamily="34" charset="0"/>
              </a:rPr>
              <a:t>Victim-like demeanor:</a:t>
            </a:r>
          </a:p>
          <a:p>
            <a:pPr marL="971550" lvl="1" indent="-514350">
              <a:buFont typeface="+mj-lt"/>
              <a:buAutoNum type="arabicPeriod"/>
            </a:pPr>
            <a:r>
              <a:rPr lang="en-US" dirty="0" smtClean="0">
                <a:latin typeface="Arial Rounded MT Bold" pitchFamily="34" charset="0"/>
              </a:rPr>
              <a:t>Head down, no eye contact with bully.</a:t>
            </a:r>
          </a:p>
          <a:p>
            <a:pPr marL="971550" lvl="1" indent="-514350">
              <a:buFont typeface="+mj-lt"/>
              <a:buAutoNum type="arabicPeriod"/>
            </a:pPr>
            <a:r>
              <a:rPr lang="en-US" dirty="0" smtClean="0">
                <a:latin typeface="Arial Rounded MT Bold" pitchFamily="34" charset="0"/>
              </a:rPr>
              <a:t>Body bent over.</a:t>
            </a:r>
          </a:p>
          <a:p>
            <a:pPr marL="971550" lvl="1" indent="-514350">
              <a:buFont typeface="+mj-lt"/>
              <a:buAutoNum type="arabicPeriod"/>
            </a:pPr>
            <a:r>
              <a:rPr lang="en-US" dirty="0" smtClean="0">
                <a:latin typeface="Arial Rounded MT Bold" pitchFamily="34" charset="0"/>
              </a:rPr>
              <a:t>Sad or blank facial expression.</a:t>
            </a:r>
          </a:p>
          <a:p>
            <a:pPr marL="971550" lvl="1" indent="-514350">
              <a:buFont typeface="+mj-lt"/>
              <a:buAutoNum type="arabicPeriod"/>
            </a:pPr>
            <a:r>
              <a:rPr lang="en-US" dirty="0" smtClean="0">
                <a:latin typeface="Arial Rounded MT Bold" pitchFamily="34" charset="0"/>
              </a:rPr>
              <a:t>Timid body movements.</a:t>
            </a:r>
          </a:p>
          <a:p>
            <a:pPr marL="971550" lvl="1" indent="-514350">
              <a:buNone/>
            </a:pPr>
            <a:endParaRPr lang="en-US" dirty="0" smtClean="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Arial Rounded MT Bold" pitchFamily="34" charset="0"/>
              </a:rPr>
              <a:t>COLD Response</a:t>
            </a:r>
            <a:endParaRPr lang="en-US" dirty="0">
              <a:latin typeface="Arial Rounded MT Bold" pitchFamily="34" charset="0"/>
            </a:endParaRPr>
          </a:p>
        </p:txBody>
      </p:sp>
      <p:sp>
        <p:nvSpPr>
          <p:cNvPr id="3" name="Content Placeholder 2"/>
          <p:cNvSpPr>
            <a:spLocks noGrp="1"/>
          </p:cNvSpPr>
          <p:nvPr>
            <p:ph sz="quarter" idx="1"/>
          </p:nvPr>
        </p:nvSpPr>
        <p:spPr/>
        <p:txBody>
          <a:bodyPr>
            <a:noAutofit/>
          </a:bodyPr>
          <a:lstStyle/>
          <a:p>
            <a:r>
              <a:rPr lang="en-US" sz="2100" dirty="0" smtClean="0">
                <a:latin typeface="Arial Rounded MT Bold" pitchFamily="34" charset="0"/>
              </a:rPr>
              <a:t>Thinking COLD</a:t>
            </a:r>
          </a:p>
          <a:p>
            <a:pPr lvl="1"/>
            <a:r>
              <a:rPr lang="en-US" dirty="0" smtClean="0">
                <a:latin typeface="Arial Rounded MT Bold" pitchFamily="34" charset="0"/>
              </a:rPr>
              <a:t>“Self-blaming Perceiving Style”:</a:t>
            </a:r>
          </a:p>
          <a:p>
            <a:pPr marL="971550" lvl="1" indent="-514350">
              <a:buFont typeface="+mj-lt"/>
              <a:buAutoNum type="arabicPeriod"/>
            </a:pPr>
            <a:r>
              <a:rPr lang="en-US" dirty="0" smtClean="0">
                <a:latin typeface="Arial Rounded MT Bold" pitchFamily="34" charset="0"/>
              </a:rPr>
              <a:t>“It’s my fault.:</a:t>
            </a:r>
          </a:p>
          <a:p>
            <a:pPr marL="971550" lvl="1" indent="-514350">
              <a:buFont typeface="+mj-lt"/>
              <a:buAutoNum type="arabicPeriod"/>
            </a:pPr>
            <a:r>
              <a:rPr lang="en-US" dirty="0" smtClean="0">
                <a:latin typeface="Arial Rounded MT Bold" pitchFamily="34" charset="0"/>
              </a:rPr>
              <a:t>“I deserve to be treated this way”.</a:t>
            </a:r>
          </a:p>
          <a:p>
            <a:pPr marL="971550" lvl="1" indent="-514350">
              <a:buFont typeface="+mj-lt"/>
              <a:buAutoNum type="arabicPeriod"/>
            </a:pPr>
            <a:r>
              <a:rPr lang="en-US" dirty="0" smtClean="0">
                <a:latin typeface="Arial Rounded MT Bold" pitchFamily="34" charset="0"/>
              </a:rPr>
              <a:t>“There’s nothing I can do about it.”</a:t>
            </a:r>
          </a:p>
          <a:p>
            <a:pPr marL="971550" lvl="1" indent="-514350">
              <a:buFont typeface="+mj-lt"/>
              <a:buAutoNum type="arabicPeriod"/>
            </a:pPr>
            <a:r>
              <a:rPr lang="en-US" dirty="0" smtClean="0">
                <a:latin typeface="Arial Rounded MT Bold" pitchFamily="34" charset="0"/>
              </a:rPr>
              <a:t>“If I don’t do what they say, I’ll get hurt.”</a:t>
            </a:r>
            <a:endParaRPr lang="en-US" dirty="0">
              <a:latin typeface="Arial Rounded MT Bold" pitchFamily="34" charset="0"/>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Arial Rounded MT Bold" pitchFamily="34" charset="0"/>
              </a:rPr>
              <a:t>COLD Response</a:t>
            </a:r>
            <a:endParaRPr lang="en-US" dirty="0">
              <a:latin typeface="Arial Rounded MT Bold" pitchFamily="34" charset="0"/>
            </a:endParaRPr>
          </a:p>
        </p:txBody>
      </p:sp>
      <p:sp>
        <p:nvSpPr>
          <p:cNvPr id="3" name="Content Placeholder 2"/>
          <p:cNvSpPr>
            <a:spLocks noGrp="1"/>
          </p:cNvSpPr>
          <p:nvPr>
            <p:ph sz="quarter" idx="1"/>
          </p:nvPr>
        </p:nvSpPr>
        <p:spPr/>
        <p:txBody>
          <a:bodyPr/>
          <a:lstStyle/>
          <a:p>
            <a:r>
              <a:rPr lang="en-US" dirty="0" smtClean="0">
                <a:latin typeface="Arial Rounded MT Bold" pitchFamily="34" charset="0"/>
              </a:rPr>
              <a:t>Acting COLD</a:t>
            </a:r>
          </a:p>
          <a:p>
            <a:pPr lvl="1"/>
            <a:r>
              <a:rPr lang="en-US" dirty="0" smtClean="0">
                <a:latin typeface="Arial Rounded MT Bold" pitchFamily="34" charset="0"/>
              </a:rPr>
              <a:t>Behavior that gives up, runs away, withdraws, becomes depressed:</a:t>
            </a:r>
          </a:p>
          <a:p>
            <a:pPr marL="971550" lvl="1" indent="-514350">
              <a:buFont typeface="+mj-lt"/>
              <a:buAutoNum type="arabicPeriod"/>
            </a:pPr>
            <a:r>
              <a:rPr lang="en-US" dirty="0" smtClean="0">
                <a:latin typeface="Arial Rounded MT Bold" pitchFamily="34" charset="0"/>
              </a:rPr>
              <a:t>Do what the bully says.</a:t>
            </a:r>
          </a:p>
          <a:p>
            <a:pPr marL="971550" lvl="1" indent="-514350">
              <a:buFont typeface="+mj-lt"/>
              <a:buAutoNum type="arabicPeriod"/>
            </a:pPr>
            <a:r>
              <a:rPr lang="en-US" dirty="0" smtClean="0">
                <a:latin typeface="Arial Rounded MT Bold" pitchFamily="34" charset="0"/>
              </a:rPr>
              <a:t>Mutter or speak with low voice volume. </a:t>
            </a:r>
          </a:p>
          <a:p>
            <a:pPr marL="971550" lvl="1" indent="-514350">
              <a:buFont typeface="+mj-lt"/>
              <a:buAutoNum type="arabicPeriod"/>
            </a:pPr>
            <a:r>
              <a:rPr lang="en-US" dirty="0" smtClean="0">
                <a:latin typeface="Arial Rounded MT Bold" pitchFamily="34" charset="0"/>
              </a:rPr>
              <a:t>Cry. </a:t>
            </a:r>
            <a:endParaRPr lang="en-US" dirty="0">
              <a:latin typeface="Arial Rounded MT Bold" pitchFamily="34"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Arial Rounded MT Bold" pitchFamily="34" charset="0"/>
              </a:rPr>
              <a:t>What is bullying? </a:t>
            </a:r>
            <a:endParaRPr lang="en-US" dirty="0">
              <a:latin typeface="Arial Rounded MT Bold" pitchFamily="34" charset="0"/>
            </a:endParaRPr>
          </a:p>
        </p:txBody>
      </p:sp>
      <p:sp>
        <p:nvSpPr>
          <p:cNvPr id="3" name="Content Placeholder 2"/>
          <p:cNvSpPr>
            <a:spLocks noGrp="1"/>
          </p:cNvSpPr>
          <p:nvPr>
            <p:ph sz="quarter" idx="1"/>
          </p:nvPr>
        </p:nvSpPr>
        <p:spPr/>
        <p:txBody>
          <a:bodyPr>
            <a:normAutofit/>
          </a:bodyPr>
          <a:lstStyle/>
          <a:p>
            <a:pPr>
              <a:buFont typeface="Wingdings"/>
              <a:buChar char="à"/>
            </a:pPr>
            <a:r>
              <a:rPr lang="en-US" sz="4400" b="1" dirty="0" smtClean="0">
                <a:latin typeface="Arial Rounded MT Bold" pitchFamily="34" charset="0"/>
                <a:sym typeface="Wingdings" pitchFamily="2" charset="2"/>
              </a:rPr>
              <a:t>Video “What is Bullying”  </a:t>
            </a:r>
            <a:r>
              <a:rPr lang="en-US" sz="5200" b="1" dirty="0" smtClean="0">
                <a:latin typeface="Arial Rounded MT Bold" pitchFamily="34" charset="0"/>
                <a:sym typeface="Wingdings" pitchFamily="2" charset="2"/>
                <a:hlinkClick r:id="rId2"/>
              </a:rPr>
              <a:t>http://www.pacerkidsagainstbullying.org/</a:t>
            </a:r>
            <a:endParaRPr lang="en-US" sz="5200" b="1" dirty="0" smtClean="0">
              <a:latin typeface="Arial Rounded MT Bold" pitchFamily="34" charset="0"/>
              <a:sym typeface="Wingdings" pitchFamily="2" charset="2"/>
            </a:endParaRPr>
          </a:p>
          <a:p>
            <a:pPr>
              <a:buNone/>
            </a:pPr>
            <a:endParaRPr lang="en-US" sz="5200" b="1" dirty="0" smtClean="0">
              <a:latin typeface="Arial Rounded MT Bold" pitchFamily="34" charset="0"/>
            </a:endParaRPr>
          </a:p>
          <a:p>
            <a:pPr>
              <a:buNone/>
            </a:pPr>
            <a:endParaRPr lang="en-US"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Arial Rounded MT Bold" pitchFamily="34" charset="0"/>
              </a:rPr>
              <a:t>HOT Response</a:t>
            </a:r>
            <a:endParaRPr lang="en-US" dirty="0">
              <a:latin typeface="Arial Rounded MT Bold" pitchFamily="34" charset="0"/>
            </a:endParaRPr>
          </a:p>
        </p:txBody>
      </p:sp>
      <p:sp>
        <p:nvSpPr>
          <p:cNvPr id="3" name="Content Placeholder 2"/>
          <p:cNvSpPr>
            <a:spLocks noGrp="1"/>
          </p:cNvSpPr>
          <p:nvPr>
            <p:ph sz="quarter" idx="1"/>
          </p:nvPr>
        </p:nvSpPr>
        <p:spPr/>
        <p:txBody>
          <a:bodyPr/>
          <a:lstStyle/>
          <a:p>
            <a:r>
              <a:rPr lang="en-US" dirty="0" smtClean="0">
                <a:latin typeface="Arial Rounded MT Bold" pitchFamily="34" charset="0"/>
              </a:rPr>
              <a:t>Looking HOT</a:t>
            </a:r>
          </a:p>
          <a:p>
            <a:pPr lvl="1"/>
            <a:r>
              <a:rPr lang="en-US" dirty="0" smtClean="0">
                <a:latin typeface="Arial Rounded MT Bold" pitchFamily="34" charset="0"/>
              </a:rPr>
              <a:t>Threatening Demeanor: </a:t>
            </a:r>
          </a:p>
          <a:p>
            <a:pPr marL="971550" lvl="1" indent="-514350">
              <a:buFont typeface="+mj-lt"/>
              <a:buAutoNum type="arabicPeriod"/>
            </a:pPr>
            <a:r>
              <a:rPr lang="en-US" dirty="0" smtClean="0">
                <a:latin typeface="Arial Rounded MT Bold" pitchFamily="34" charset="0"/>
              </a:rPr>
              <a:t>Head up.</a:t>
            </a:r>
          </a:p>
          <a:p>
            <a:pPr marL="971550" lvl="1" indent="-514350">
              <a:buFont typeface="+mj-lt"/>
              <a:buAutoNum type="arabicPeriod"/>
            </a:pPr>
            <a:r>
              <a:rPr lang="en-US" dirty="0" smtClean="0">
                <a:latin typeface="Arial Rounded MT Bold" pitchFamily="34" charset="0"/>
              </a:rPr>
              <a:t>Glaring stare, too much eye contact.</a:t>
            </a:r>
          </a:p>
          <a:p>
            <a:pPr marL="971550" lvl="1" indent="-514350">
              <a:buFont typeface="+mj-lt"/>
              <a:buAutoNum type="arabicPeriod"/>
            </a:pPr>
            <a:r>
              <a:rPr lang="en-US" dirty="0" smtClean="0">
                <a:latin typeface="Arial Rounded MT Bold" pitchFamily="34" charset="0"/>
              </a:rPr>
              <a:t>Tense posture, clenched fists, tight muscles.</a:t>
            </a:r>
          </a:p>
          <a:p>
            <a:pPr marL="971550" lvl="1" indent="-514350">
              <a:buFont typeface="+mj-lt"/>
              <a:buAutoNum type="arabicPeriod"/>
            </a:pPr>
            <a:r>
              <a:rPr lang="en-US" dirty="0" smtClean="0">
                <a:latin typeface="Arial Rounded MT Bold" pitchFamily="34" charset="0"/>
              </a:rPr>
              <a:t>Angry, challenging facial expressions.</a:t>
            </a:r>
          </a:p>
          <a:p>
            <a:pPr marL="971550" lvl="1" indent="-514350">
              <a:buFont typeface="+mj-lt"/>
              <a:buAutoNum type="arabicPeriod"/>
            </a:pPr>
            <a:endParaRPr lang="en-US"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Arial Rounded MT Bold" pitchFamily="34" charset="0"/>
              </a:rPr>
              <a:t>HOT Response</a:t>
            </a:r>
            <a:endParaRPr lang="en-US" dirty="0">
              <a:latin typeface="Arial Rounded MT Bold" pitchFamily="34" charset="0"/>
            </a:endParaRPr>
          </a:p>
        </p:txBody>
      </p:sp>
      <p:sp>
        <p:nvSpPr>
          <p:cNvPr id="3" name="Content Placeholder 2"/>
          <p:cNvSpPr>
            <a:spLocks noGrp="1"/>
          </p:cNvSpPr>
          <p:nvPr>
            <p:ph sz="quarter" idx="1"/>
          </p:nvPr>
        </p:nvSpPr>
        <p:spPr/>
        <p:txBody>
          <a:bodyPr/>
          <a:lstStyle/>
          <a:p>
            <a:r>
              <a:rPr lang="en-US" dirty="0" smtClean="0">
                <a:latin typeface="Arial Rounded MT Bold" pitchFamily="34" charset="0"/>
              </a:rPr>
              <a:t>Thinking HOT</a:t>
            </a:r>
          </a:p>
          <a:p>
            <a:pPr lvl="1"/>
            <a:r>
              <a:rPr lang="en-US" dirty="0" smtClean="0">
                <a:latin typeface="Arial Rounded MT Bold" pitchFamily="34" charset="0"/>
              </a:rPr>
              <a:t>“Other-blaming Perceiving Style”:</a:t>
            </a:r>
          </a:p>
          <a:p>
            <a:pPr marL="971550" lvl="1" indent="-514350">
              <a:buFont typeface="+mj-lt"/>
              <a:buAutoNum type="arabicPeriod"/>
            </a:pPr>
            <a:r>
              <a:rPr lang="en-US" dirty="0" smtClean="0">
                <a:latin typeface="Arial Rounded MT Bold" pitchFamily="34" charset="0"/>
              </a:rPr>
              <a:t>“It’s all their fault.”</a:t>
            </a:r>
          </a:p>
          <a:p>
            <a:pPr marL="971550" lvl="1" indent="-514350">
              <a:buFont typeface="+mj-lt"/>
              <a:buAutoNum type="arabicPeriod"/>
            </a:pPr>
            <a:r>
              <a:rPr lang="en-US" dirty="0" smtClean="0">
                <a:latin typeface="Arial Rounded MT Bold" pitchFamily="34" charset="0"/>
              </a:rPr>
              <a:t>“If I’m calm, they won’t listen to me.”</a:t>
            </a:r>
          </a:p>
          <a:p>
            <a:pPr marL="971550" lvl="1" indent="-514350">
              <a:buFont typeface="+mj-lt"/>
              <a:buAutoNum type="arabicPeriod"/>
            </a:pPr>
            <a:r>
              <a:rPr lang="en-US" dirty="0" smtClean="0">
                <a:latin typeface="Arial Rounded MT Bold" pitchFamily="34" charset="0"/>
              </a:rPr>
              <a:t>“If I don’t get made and fight back, they’ll get what they want.”</a:t>
            </a:r>
          </a:p>
          <a:p>
            <a:pPr marL="971550" lvl="1" indent="-514350">
              <a:buFont typeface="+mj-lt"/>
              <a:buAutoNum type="arabicPeriod"/>
            </a:pPr>
            <a:r>
              <a:rPr lang="en-US" dirty="0" smtClean="0">
                <a:latin typeface="Arial Rounded MT Bold" pitchFamily="34" charset="0"/>
              </a:rPr>
              <a:t>“Others will think I’m a sissy if I don’t fight back.”</a:t>
            </a:r>
            <a:endParaRPr lang="en-US" dirty="0">
              <a:latin typeface="Arial Rounded MT Bold" pitchFamily="34" charset="0"/>
            </a:endParaRP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Arial Rounded MT Bold" pitchFamily="34" charset="0"/>
              </a:rPr>
              <a:t>HOT Response</a:t>
            </a:r>
            <a:endParaRPr lang="en-US" dirty="0">
              <a:latin typeface="Arial Rounded MT Bold" pitchFamily="34" charset="0"/>
            </a:endParaRPr>
          </a:p>
        </p:txBody>
      </p:sp>
      <p:sp>
        <p:nvSpPr>
          <p:cNvPr id="3" name="Content Placeholder 2"/>
          <p:cNvSpPr>
            <a:spLocks noGrp="1"/>
          </p:cNvSpPr>
          <p:nvPr>
            <p:ph sz="quarter" idx="1"/>
          </p:nvPr>
        </p:nvSpPr>
        <p:spPr/>
        <p:txBody>
          <a:bodyPr/>
          <a:lstStyle/>
          <a:p>
            <a:r>
              <a:rPr lang="en-US" dirty="0" smtClean="0">
                <a:latin typeface="Arial Rounded MT Bold" pitchFamily="34" charset="0"/>
              </a:rPr>
              <a:t>Acting HOT</a:t>
            </a:r>
          </a:p>
          <a:p>
            <a:pPr lvl="1"/>
            <a:r>
              <a:rPr lang="en-US" dirty="0" smtClean="0">
                <a:latin typeface="Arial Rounded MT Bold" pitchFamily="34" charset="0"/>
              </a:rPr>
              <a:t>Behavior that attacks, belittles, subjects, controls or defeats:</a:t>
            </a:r>
          </a:p>
          <a:p>
            <a:pPr marL="971550" lvl="1" indent="-514350">
              <a:buFont typeface="+mj-lt"/>
              <a:buAutoNum type="arabicPeriod"/>
            </a:pPr>
            <a:r>
              <a:rPr lang="en-US" dirty="0" smtClean="0">
                <a:latin typeface="Arial Rounded MT Bold" pitchFamily="34" charset="0"/>
              </a:rPr>
              <a:t>Speaking with elevated voice volume, yelling.</a:t>
            </a:r>
          </a:p>
          <a:p>
            <a:pPr marL="971550" lvl="1" indent="-514350">
              <a:buFont typeface="+mj-lt"/>
              <a:buAutoNum type="arabicPeriod"/>
            </a:pPr>
            <a:r>
              <a:rPr lang="en-US" dirty="0" smtClean="0">
                <a:latin typeface="Arial Rounded MT Bold" pitchFamily="34" charset="0"/>
              </a:rPr>
              <a:t>Speaking with hostile voice tone.</a:t>
            </a:r>
          </a:p>
          <a:p>
            <a:pPr marL="971550" lvl="1" indent="-514350">
              <a:buFont typeface="+mj-lt"/>
              <a:buAutoNum type="arabicPeriod"/>
            </a:pPr>
            <a:r>
              <a:rPr lang="en-US" dirty="0" smtClean="0">
                <a:latin typeface="Arial Rounded MT Bold" pitchFamily="34" charset="0"/>
              </a:rPr>
              <a:t>Making derogatory or threatening statements.</a:t>
            </a:r>
          </a:p>
          <a:p>
            <a:pPr marL="971550" lvl="1" indent="-514350">
              <a:buFont typeface="+mj-lt"/>
              <a:buAutoNum type="arabicPeriod"/>
            </a:pPr>
            <a:r>
              <a:rPr lang="en-US" dirty="0" smtClean="0">
                <a:latin typeface="Arial Rounded MT Bold" pitchFamily="34" charset="0"/>
              </a:rPr>
              <a:t>Hitting or fighting. </a:t>
            </a:r>
            <a:endParaRPr lang="en-US" dirty="0">
              <a:latin typeface="Arial Rounded MT Bold" pitchFamily="34" charset="0"/>
            </a:endParaRP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Arial Rounded MT Bold" pitchFamily="34" charset="0"/>
              </a:rPr>
              <a:t>COOL Response </a:t>
            </a:r>
            <a:endParaRPr lang="en-US" dirty="0">
              <a:latin typeface="Arial Rounded MT Bold" pitchFamily="34" charset="0"/>
            </a:endParaRPr>
          </a:p>
        </p:txBody>
      </p:sp>
      <p:sp>
        <p:nvSpPr>
          <p:cNvPr id="3" name="Content Placeholder 2"/>
          <p:cNvSpPr>
            <a:spLocks noGrp="1"/>
          </p:cNvSpPr>
          <p:nvPr>
            <p:ph sz="quarter" idx="1"/>
          </p:nvPr>
        </p:nvSpPr>
        <p:spPr/>
        <p:txBody>
          <a:bodyPr>
            <a:normAutofit lnSpcReduction="10000"/>
          </a:bodyPr>
          <a:lstStyle/>
          <a:p>
            <a:r>
              <a:rPr lang="en-US" dirty="0" smtClean="0">
                <a:latin typeface="Arial Rounded MT Bold" pitchFamily="34" charset="0"/>
              </a:rPr>
              <a:t>Acting COOL</a:t>
            </a:r>
          </a:p>
          <a:p>
            <a:pPr lvl="1"/>
            <a:r>
              <a:rPr lang="en-US" dirty="0" smtClean="0">
                <a:latin typeface="Arial Rounded MT Bold" pitchFamily="34" charset="0"/>
              </a:rPr>
              <a:t>Nonthreatening Demeanor: </a:t>
            </a:r>
          </a:p>
          <a:p>
            <a:pPr marL="971550" lvl="1" indent="-514350">
              <a:buFont typeface="+mj-lt"/>
              <a:buAutoNum type="arabicPeriod"/>
            </a:pPr>
            <a:r>
              <a:rPr lang="en-US" dirty="0" smtClean="0">
                <a:latin typeface="Arial Rounded MT Bold" pitchFamily="34" charset="0"/>
              </a:rPr>
              <a:t>Gain composure. Pause, turn, look away.</a:t>
            </a:r>
          </a:p>
          <a:p>
            <a:pPr marL="971550" lvl="1" indent="-514350">
              <a:buFont typeface="+mj-lt"/>
              <a:buAutoNum type="arabicPeriod"/>
            </a:pPr>
            <a:r>
              <a:rPr lang="en-US" dirty="0" smtClean="0">
                <a:latin typeface="Arial Rounded MT Bold" pitchFamily="34" charset="0"/>
              </a:rPr>
              <a:t>Take deep breaths, do “settling behaviors.”</a:t>
            </a:r>
          </a:p>
          <a:p>
            <a:pPr marL="971550" lvl="1" indent="-514350">
              <a:buFont typeface="+mj-lt"/>
              <a:buAutoNum type="arabicPeriod"/>
            </a:pPr>
            <a:r>
              <a:rPr lang="en-US" dirty="0" smtClean="0">
                <a:latin typeface="Arial Rounded MT Bold" pitchFamily="34" charset="0"/>
              </a:rPr>
              <a:t>Non-aggressive, confident expression. Stand or sit up straight. </a:t>
            </a:r>
          </a:p>
          <a:p>
            <a:pPr marL="971550" lvl="1" indent="-514350">
              <a:buFont typeface="+mj-lt"/>
              <a:buAutoNum type="arabicPeriod"/>
            </a:pPr>
            <a:r>
              <a:rPr lang="en-US" dirty="0" smtClean="0">
                <a:latin typeface="Arial Rounded MT Bold" pitchFamily="34" charset="0"/>
              </a:rPr>
              <a:t>No eye contact unless necessary to talk.</a:t>
            </a:r>
          </a:p>
          <a:p>
            <a:pPr marL="971550" lvl="1" indent="-514350">
              <a:buFont typeface="+mj-lt"/>
              <a:buAutoNum type="arabicPeriod"/>
            </a:pPr>
            <a:r>
              <a:rPr lang="en-US" dirty="0" smtClean="0">
                <a:latin typeface="Arial Rounded MT Bold" pitchFamily="34" charset="0"/>
              </a:rPr>
              <a:t>Calm voice, good eye contact when speaking. </a:t>
            </a:r>
          </a:p>
          <a:p>
            <a:pPr marL="971550" lvl="1" indent="-514350">
              <a:buFont typeface="+mj-lt"/>
              <a:buAutoNum type="arabicPeriod"/>
            </a:pPr>
            <a:r>
              <a:rPr lang="en-US" dirty="0" smtClean="0">
                <a:latin typeface="Arial Rounded MT Bold" pitchFamily="34" charset="0"/>
              </a:rPr>
              <a:t>Walk or move confidently, purposefully. </a:t>
            </a:r>
            <a:endParaRPr lang="en-US" dirty="0">
              <a:latin typeface="Arial Rounded MT Bold" pitchFamily="34" charset="0"/>
            </a:endParaRP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Arial Rounded MT Bold" pitchFamily="34" charset="0"/>
              </a:rPr>
              <a:t>COOL Response </a:t>
            </a:r>
            <a:endParaRPr lang="en-US" dirty="0">
              <a:latin typeface="Arial Rounded MT Bold" pitchFamily="34" charset="0"/>
            </a:endParaRPr>
          </a:p>
        </p:txBody>
      </p:sp>
      <p:sp>
        <p:nvSpPr>
          <p:cNvPr id="3" name="Content Placeholder 2"/>
          <p:cNvSpPr>
            <a:spLocks noGrp="1"/>
          </p:cNvSpPr>
          <p:nvPr>
            <p:ph sz="quarter" idx="1"/>
          </p:nvPr>
        </p:nvSpPr>
        <p:spPr/>
        <p:txBody>
          <a:bodyPr/>
          <a:lstStyle/>
          <a:p>
            <a:r>
              <a:rPr lang="en-US" dirty="0" smtClean="0">
                <a:latin typeface="Arial Rounded MT Bold" pitchFamily="34" charset="0"/>
              </a:rPr>
              <a:t>Thinking COOL</a:t>
            </a:r>
          </a:p>
          <a:p>
            <a:pPr lvl="1"/>
            <a:r>
              <a:rPr lang="en-US" dirty="0" smtClean="0">
                <a:latin typeface="Arial Rounded MT Bold" pitchFamily="34" charset="0"/>
              </a:rPr>
              <a:t>“Non-blaming Perceiving Style”:</a:t>
            </a:r>
          </a:p>
          <a:p>
            <a:pPr marL="971550" lvl="1" indent="-514350">
              <a:buFont typeface="+mj-lt"/>
              <a:buAutoNum type="arabicPeriod"/>
            </a:pPr>
            <a:r>
              <a:rPr lang="en-US" dirty="0" smtClean="0">
                <a:latin typeface="Arial Rounded MT Bold" pitchFamily="34" charset="0"/>
              </a:rPr>
              <a:t>“How can I solve the problem?”</a:t>
            </a:r>
          </a:p>
          <a:p>
            <a:pPr marL="971550" lvl="1" indent="-514350">
              <a:buFont typeface="+mj-lt"/>
              <a:buAutoNum type="arabicPeriod"/>
            </a:pPr>
            <a:r>
              <a:rPr lang="en-US" dirty="0" smtClean="0">
                <a:latin typeface="Arial Rounded MT Bold" pitchFamily="34" charset="0"/>
              </a:rPr>
              <a:t>“I’m going to stay calm and ignore them.”</a:t>
            </a:r>
          </a:p>
          <a:p>
            <a:pPr marL="971550" lvl="1" indent="-514350">
              <a:buFont typeface="+mj-lt"/>
              <a:buAutoNum type="arabicPeriod"/>
            </a:pPr>
            <a:r>
              <a:rPr lang="en-US" dirty="0" smtClean="0">
                <a:latin typeface="Arial Rounded MT Bold" pitchFamily="34" charset="0"/>
              </a:rPr>
              <a:t>“This bully is just trying to feel big.”</a:t>
            </a:r>
          </a:p>
          <a:p>
            <a:pPr marL="971550" lvl="1" indent="-514350">
              <a:buFont typeface="+mj-lt"/>
              <a:buAutoNum type="arabicPeriod"/>
            </a:pPr>
            <a:r>
              <a:rPr lang="en-US" dirty="0" smtClean="0">
                <a:latin typeface="Arial Rounded MT Bold" pitchFamily="34" charset="0"/>
              </a:rPr>
              <a:t>Is this bully dangerous? If not, I’ll stand my ground or ask him/her to stop. </a:t>
            </a:r>
          </a:p>
          <a:p>
            <a:pPr marL="971550" lvl="1" indent="-514350">
              <a:buFont typeface="+mj-lt"/>
              <a:buAutoNum type="arabicPeriod"/>
            </a:pPr>
            <a:r>
              <a:rPr lang="en-US" dirty="0" smtClean="0">
                <a:latin typeface="Arial Rounded MT Bold" pitchFamily="34" charset="0"/>
              </a:rPr>
              <a:t>“If he/she’s dangerous, I’ll leave and get help”</a:t>
            </a:r>
            <a:endParaRPr lang="en-US" dirty="0">
              <a:latin typeface="Arial Rounded MT Bold" pitchFamily="34" charset="0"/>
            </a:endParaRP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Arial Rounded MT Bold" pitchFamily="34" charset="0"/>
              </a:rPr>
              <a:t>COOL Response </a:t>
            </a:r>
            <a:endParaRPr lang="en-US" dirty="0">
              <a:latin typeface="Arial Rounded MT Bold" pitchFamily="34" charset="0"/>
            </a:endParaRPr>
          </a:p>
        </p:txBody>
      </p:sp>
      <p:sp>
        <p:nvSpPr>
          <p:cNvPr id="3" name="Content Placeholder 2"/>
          <p:cNvSpPr>
            <a:spLocks noGrp="1"/>
          </p:cNvSpPr>
          <p:nvPr>
            <p:ph sz="quarter" idx="1"/>
          </p:nvPr>
        </p:nvSpPr>
        <p:spPr/>
        <p:txBody>
          <a:bodyPr>
            <a:normAutofit fontScale="85000" lnSpcReduction="10000"/>
          </a:bodyPr>
          <a:lstStyle/>
          <a:p>
            <a:r>
              <a:rPr lang="en-US" dirty="0" smtClean="0">
                <a:latin typeface="Arial Rounded MT Bold" pitchFamily="34" charset="0"/>
              </a:rPr>
              <a:t>Acting COOL</a:t>
            </a:r>
          </a:p>
          <a:p>
            <a:pPr lvl="1"/>
            <a:r>
              <a:rPr lang="en-US" dirty="0" smtClean="0">
                <a:latin typeface="Arial Rounded MT Bold" pitchFamily="34" charset="0"/>
              </a:rPr>
              <a:t>Behavior that asserts right with respect and fairness. </a:t>
            </a:r>
          </a:p>
          <a:p>
            <a:pPr lvl="1">
              <a:buNone/>
            </a:pPr>
            <a:endParaRPr lang="en-US" dirty="0" smtClean="0">
              <a:latin typeface="Arial Rounded MT Bold" pitchFamily="34" charset="0"/>
            </a:endParaRPr>
          </a:p>
          <a:p>
            <a:pPr marL="342900" lvl="1" indent="-342900">
              <a:buFont typeface="Arial" pitchFamily="34" charset="0"/>
              <a:buChar char="•"/>
            </a:pPr>
            <a:r>
              <a:rPr lang="en-US" dirty="0" smtClean="0">
                <a:latin typeface="Arial Rounded MT Bold" pitchFamily="34" charset="0"/>
              </a:rPr>
              <a:t>If Bully is not Dangerous:</a:t>
            </a:r>
          </a:p>
          <a:p>
            <a:pPr lvl="1"/>
            <a:r>
              <a:rPr lang="en-US" dirty="0" smtClean="0">
                <a:latin typeface="Arial Rounded MT Bold" pitchFamily="34" charset="0"/>
              </a:rPr>
              <a:t>Calm down. Look Cool, Think Cool. </a:t>
            </a:r>
          </a:p>
          <a:p>
            <a:pPr lvl="1"/>
            <a:r>
              <a:rPr lang="en-US" dirty="0" smtClean="0">
                <a:latin typeface="Arial Rounded MT Bold" pitchFamily="34" charset="0"/>
              </a:rPr>
              <a:t>Act Cool by:</a:t>
            </a:r>
          </a:p>
          <a:p>
            <a:pPr lvl="1"/>
            <a:r>
              <a:rPr lang="en-US" dirty="0" smtClean="0">
                <a:latin typeface="Arial Rounded MT Bold" pitchFamily="34" charset="0"/>
              </a:rPr>
              <a:t>Ignore the bully or Talk the Talk/Walk the Walk by using the 4-Step Assertion Plan or Use Peer Pressure Refusal Skills</a:t>
            </a:r>
          </a:p>
          <a:p>
            <a:pPr lvl="1">
              <a:buNone/>
            </a:pPr>
            <a:endParaRPr lang="en-US" dirty="0" smtClean="0">
              <a:latin typeface="Arial Rounded MT Bold" pitchFamily="34" charset="0"/>
            </a:endParaRPr>
          </a:p>
          <a:p>
            <a:pPr marL="342900" lvl="1" indent="-342900">
              <a:buFont typeface="Arial" pitchFamily="34" charset="0"/>
              <a:buChar char="•"/>
            </a:pPr>
            <a:r>
              <a:rPr lang="en-US" dirty="0" smtClean="0">
                <a:latin typeface="Arial Rounded MT Bold" pitchFamily="34" charset="0"/>
              </a:rPr>
              <a:t>If bully is Dangerous:</a:t>
            </a:r>
          </a:p>
          <a:p>
            <a:pPr lvl="1"/>
            <a:r>
              <a:rPr lang="en-US" dirty="0" smtClean="0">
                <a:latin typeface="Arial Rounded MT Bold" pitchFamily="34" charset="0"/>
              </a:rPr>
              <a:t>Leave and Get help, if necessary. </a:t>
            </a: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descr="Hot Response Picture.jpg"/>
          <p:cNvPicPr>
            <a:picLocks noGrp="1" noChangeAspect="1"/>
          </p:cNvPicPr>
          <p:nvPr>
            <p:ph sz="quarter" idx="1"/>
          </p:nvPr>
        </p:nvPicPr>
        <p:blipFill>
          <a:blip r:embed="rId2" cstate="print"/>
          <a:stretch>
            <a:fillRect/>
          </a:stretch>
        </p:blipFill>
        <p:spPr>
          <a:xfrm>
            <a:off x="105642" y="152400"/>
            <a:ext cx="3398404" cy="2209800"/>
          </a:xfrm>
        </p:spPr>
      </p:pic>
      <p:pic>
        <p:nvPicPr>
          <p:cNvPr id="5" name="Picture 4" descr="cold response.jpg"/>
          <p:cNvPicPr>
            <a:picLocks noChangeAspect="1"/>
          </p:cNvPicPr>
          <p:nvPr/>
        </p:nvPicPr>
        <p:blipFill>
          <a:blip r:embed="rId3" cstate="print"/>
          <a:stretch>
            <a:fillRect/>
          </a:stretch>
        </p:blipFill>
        <p:spPr>
          <a:xfrm>
            <a:off x="2209800" y="2209800"/>
            <a:ext cx="3719945" cy="2557462"/>
          </a:xfrm>
          <a:prstGeom prst="rect">
            <a:avLst/>
          </a:prstGeom>
        </p:spPr>
      </p:pic>
      <p:pic>
        <p:nvPicPr>
          <p:cNvPr id="6" name="Picture 5" descr="Cool Response Picture.jpg"/>
          <p:cNvPicPr>
            <a:picLocks noChangeAspect="1"/>
          </p:cNvPicPr>
          <p:nvPr/>
        </p:nvPicPr>
        <p:blipFill>
          <a:blip r:embed="rId4" cstate="print"/>
          <a:stretch>
            <a:fillRect/>
          </a:stretch>
        </p:blipFill>
        <p:spPr>
          <a:xfrm>
            <a:off x="4495800" y="4601910"/>
            <a:ext cx="3657600" cy="2256090"/>
          </a:xfrm>
          <a:prstGeom prst="rect">
            <a:avLst/>
          </a:prstGeom>
        </p:spPr>
      </p:pic>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Arial Rounded MT Bold" pitchFamily="34" charset="0"/>
              </a:rPr>
              <a:t>Role Plays </a:t>
            </a:r>
            <a:endParaRPr lang="en-US" dirty="0">
              <a:latin typeface="Arial Rounded MT Bold" pitchFamily="34" charset="0"/>
            </a:endParaRP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Arial Rounded MT Bold" pitchFamily="34" charset="0"/>
              </a:rPr>
              <a:t>Role Plays </a:t>
            </a:r>
            <a:endParaRPr lang="en-US" dirty="0"/>
          </a:p>
        </p:txBody>
      </p:sp>
      <p:sp>
        <p:nvSpPr>
          <p:cNvPr id="3" name="Content Placeholder 2"/>
          <p:cNvSpPr>
            <a:spLocks noGrp="1"/>
          </p:cNvSpPr>
          <p:nvPr>
            <p:ph sz="quarter" idx="1"/>
          </p:nvPr>
        </p:nvSpPr>
        <p:spPr>
          <a:xfrm>
            <a:off x="0" y="1600200"/>
            <a:ext cx="9144000" cy="5257800"/>
          </a:xfrm>
        </p:spPr>
        <p:txBody>
          <a:bodyPr>
            <a:normAutofit fontScale="92500" lnSpcReduction="20000"/>
          </a:bodyPr>
          <a:lstStyle/>
          <a:p>
            <a:r>
              <a:rPr lang="en-US" dirty="0" smtClean="0">
                <a:latin typeface="Arial Rounded MT Bold" pitchFamily="34" charset="0"/>
              </a:rPr>
              <a:t>(HOT Response)</a:t>
            </a:r>
          </a:p>
          <a:p>
            <a:pPr>
              <a:buNone/>
            </a:pPr>
            <a:r>
              <a:rPr lang="en-US" dirty="0" smtClean="0">
                <a:latin typeface="Arial Rounded MT Bold" pitchFamily="34" charset="0"/>
              </a:rPr>
              <a:t>You are taking a drink at the water fountain and behind you someone shoves you, you shove them back.</a:t>
            </a:r>
            <a:r>
              <a:rPr lang="en-US" dirty="0">
                <a:latin typeface="Arial Rounded MT Bold" pitchFamily="34" charset="0"/>
              </a:rPr>
              <a:t> </a:t>
            </a:r>
            <a:r>
              <a:rPr lang="en-US" dirty="0" smtClean="0">
                <a:latin typeface="Arial Rounded MT Bold" pitchFamily="34" charset="0"/>
              </a:rPr>
              <a:t>The principal walks by and tells you to come to their office.</a:t>
            </a:r>
          </a:p>
          <a:p>
            <a:r>
              <a:rPr lang="en-US" dirty="0" smtClean="0">
                <a:latin typeface="Arial Rounded MT Bold" pitchFamily="34" charset="0"/>
              </a:rPr>
              <a:t>(COLD Response)</a:t>
            </a:r>
          </a:p>
          <a:p>
            <a:pPr>
              <a:buNone/>
            </a:pPr>
            <a:r>
              <a:rPr lang="en-US" dirty="0" smtClean="0">
                <a:latin typeface="Arial Rounded MT Bold" pitchFamily="34" charset="0"/>
              </a:rPr>
              <a:t>You are outside for recess when a someone calls you a bad name for the THIRD time today! You are sick of it and run away and cry in the corner.</a:t>
            </a:r>
          </a:p>
          <a:p>
            <a:r>
              <a:rPr lang="en-US" dirty="0" smtClean="0">
                <a:latin typeface="Arial Rounded MT Bold" pitchFamily="34" charset="0"/>
              </a:rPr>
              <a:t>(COOL Response)</a:t>
            </a:r>
          </a:p>
          <a:p>
            <a:pPr>
              <a:buNone/>
            </a:pPr>
            <a:r>
              <a:rPr lang="en-US" dirty="0" smtClean="0">
                <a:latin typeface="Arial Rounded MT Bold" pitchFamily="34" charset="0"/>
              </a:rPr>
              <a:t>In the hallway someone tells you what an ugly shirt you have on that day. You ignore them like it is no big deal and go to class. </a:t>
            </a: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Arial Rounded MT Bold" pitchFamily="34" charset="0"/>
              </a:rPr>
              <a:t>Role Plays </a:t>
            </a:r>
            <a:endParaRPr lang="en-US" dirty="0"/>
          </a:p>
        </p:txBody>
      </p:sp>
      <p:sp>
        <p:nvSpPr>
          <p:cNvPr id="3" name="Content Placeholder 2"/>
          <p:cNvSpPr>
            <a:spLocks noGrp="1"/>
          </p:cNvSpPr>
          <p:nvPr>
            <p:ph sz="quarter" idx="1"/>
          </p:nvPr>
        </p:nvSpPr>
        <p:spPr>
          <a:xfrm>
            <a:off x="0" y="1600200"/>
            <a:ext cx="9144000" cy="5257800"/>
          </a:xfrm>
        </p:spPr>
        <p:txBody>
          <a:bodyPr>
            <a:normAutofit fontScale="92500" lnSpcReduction="10000"/>
          </a:bodyPr>
          <a:lstStyle/>
          <a:p>
            <a:r>
              <a:rPr lang="en-US" dirty="0" smtClean="0">
                <a:latin typeface="Arial Rounded MT Bold" pitchFamily="34" charset="0"/>
              </a:rPr>
              <a:t>(HOT Response)</a:t>
            </a:r>
          </a:p>
          <a:p>
            <a:pPr>
              <a:buNone/>
            </a:pPr>
            <a:r>
              <a:rPr lang="en-US" dirty="0" smtClean="0">
                <a:latin typeface="Arial Rounded MT Bold" pitchFamily="34" charset="0"/>
              </a:rPr>
              <a:t>You are walking home from school when someone demands to give them your back pack. Instead you decide to yell at them and take theirs. </a:t>
            </a:r>
          </a:p>
          <a:p>
            <a:r>
              <a:rPr lang="en-US" dirty="0" smtClean="0">
                <a:latin typeface="Arial Rounded MT Bold" pitchFamily="34" charset="0"/>
              </a:rPr>
              <a:t>(COLD Response)</a:t>
            </a:r>
          </a:p>
          <a:p>
            <a:pPr>
              <a:buNone/>
            </a:pPr>
            <a:r>
              <a:rPr lang="en-US" dirty="0" smtClean="0">
                <a:latin typeface="Arial Rounded MT Bold" pitchFamily="34" charset="0"/>
              </a:rPr>
              <a:t>You are walking down the hallway after school and as you are about to leave someone steals your pencil. You start to cry and run home. </a:t>
            </a:r>
          </a:p>
          <a:p>
            <a:r>
              <a:rPr lang="en-US" dirty="0" smtClean="0">
                <a:latin typeface="Arial Rounded MT Bold" pitchFamily="34" charset="0"/>
              </a:rPr>
              <a:t>(</a:t>
            </a:r>
            <a:r>
              <a:rPr lang="en-US" smtClean="0">
                <a:latin typeface="Arial Rounded MT Bold" pitchFamily="34" charset="0"/>
              </a:rPr>
              <a:t>COOL Response)</a:t>
            </a:r>
          </a:p>
          <a:p>
            <a:pPr>
              <a:buNone/>
            </a:pPr>
            <a:r>
              <a:rPr lang="en-US" smtClean="0">
                <a:latin typeface="Arial Rounded MT Bold" pitchFamily="34" charset="0"/>
              </a:rPr>
              <a:t>At </a:t>
            </a:r>
            <a:r>
              <a:rPr lang="en-US" dirty="0" smtClean="0">
                <a:latin typeface="Arial Rounded MT Bold" pitchFamily="34" charset="0"/>
              </a:rPr>
              <a:t>lunch time you hear people saying bad things about you. You ignore them and continue talking with your friends. </a:t>
            </a:r>
          </a:p>
          <a:p>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Arial Rounded MT Bold" pitchFamily="34" charset="0"/>
              </a:rPr>
              <a:t>What is bullying? </a:t>
            </a:r>
            <a:endParaRPr lang="en-US" dirty="0">
              <a:latin typeface="Arial Rounded MT Bold" pitchFamily="34" charset="0"/>
            </a:endParaRPr>
          </a:p>
        </p:txBody>
      </p:sp>
      <p:sp>
        <p:nvSpPr>
          <p:cNvPr id="3" name="Content Placeholder 2"/>
          <p:cNvSpPr>
            <a:spLocks noGrp="1"/>
          </p:cNvSpPr>
          <p:nvPr>
            <p:ph sz="quarter" idx="1"/>
          </p:nvPr>
        </p:nvSpPr>
        <p:spPr/>
        <p:txBody>
          <a:bodyPr>
            <a:normAutofit lnSpcReduction="10000"/>
          </a:bodyPr>
          <a:lstStyle/>
          <a:p>
            <a:pPr>
              <a:buNone/>
            </a:pPr>
            <a:r>
              <a:rPr lang="en-US" sz="5200" b="1" dirty="0" smtClean="0">
                <a:latin typeface="Arial Rounded MT Bold" pitchFamily="34" charset="0"/>
              </a:rPr>
              <a:t>Bullying is when a person does something to hurt you on purpose either physically or emotionally again and again.</a:t>
            </a:r>
          </a:p>
          <a:p>
            <a:pPr>
              <a:buNone/>
            </a:pPr>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Arial Rounded MT Bold" pitchFamily="34" charset="0"/>
              </a:rPr>
              <a:t>Who is involved? </a:t>
            </a:r>
            <a:endParaRPr lang="en-US" dirty="0">
              <a:latin typeface="Arial Rounded MT Bold" pitchFamily="34" charset="0"/>
            </a:endParaRPr>
          </a:p>
        </p:txBody>
      </p:sp>
      <p:sp>
        <p:nvSpPr>
          <p:cNvPr id="3" name="Content Placeholder 2"/>
          <p:cNvSpPr>
            <a:spLocks noGrp="1"/>
          </p:cNvSpPr>
          <p:nvPr>
            <p:ph sz="quarter" idx="1"/>
          </p:nvPr>
        </p:nvSpPr>
        <p:spPr/>
        <p:txBody>
          <a:bodyPr>
            <a:normAutofit fontScale="85000" lnSpcReduction="20000"/>
          </a:bodyPr>
          <a:lstStyle/>
          <a:p>
            <a:r>
              <a:rPr lang="en-US" sz="6000" dirty="0" smtClean="0">
                <a:latin typeface="Arial Rounded MT Bold" pitchFamily="34" charset="0"/>
              </a:rPr>
              <a:t>Bully</a:t>
            </a:r>
          </a:p>
          <a:p>
            <a:r>
              <a:rPr lang="en-US" sz="6000" dirty="0" smtClean="0">
                <a:latin typeface="Arial Rounded MT Bold" pitchFamily="34" charset="0"/>
              </a:rPr>
              <a:t>Victim</a:t>
            </a:r>
          </a:p>
          <a:p>
            <a:r>
              <a:rPr lang="en-US" sz="6000" dirty="0" smtClean="0">
                <a:latin typeface="Arial Rounded MT Bold" pitchFamily="34" charset="0"/>
              </a:rPr>
              <a:t>Bystander </a:t>
            </a:r>
          </a:p>
          <a:p>
            <a:endParaRPr lang="en-US" sz="6000" dirty="0" smtClean="0">
              <a:latin typeface="Arial Rounded MT Bold" pitchFamily="34" charset="0"/>
            </a:endParaRPr>
          </a:p>
          <a:p>
            <a:r>
              <a:rPr lang="en-US" sz="6000" dirty="0" smtClean="0">
                <a:latin typeface="Arial Rounded MT Bold" pitchFamily="34" charset="0"/>
                <a:hlinkClick r:id="rId2"/>
              </a:rPr>
              <a:t>www.pacerkidsagainstbullying.org</a:t>
            </a:r>
            <a:r>
              <a:rPr lang="en-US" sz="6000" dirty="0" smtClean="0">
                <a:latin typeface="Arial Rounded MT Bold" pitchFamily="34" charset="0"/>
              </a:rPr>
              <a:t> </a:t>
            </a:r>
            <a:endParaRPr lang="en-US" sz="6000" dirty="0">
              <a:latin typeface="Arial Rounded MT Bold"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 calcmode="lin" valueType="num">
                                      <p:cBhvr additive="base">
                                        <p:cTn id="2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Arial Rounded MT Bold" pitchFamily="34" charset="0"/>
              </a:rPr>
              <a:t>It hurts everyone involved….</a:t>
            </a:r>
            <a:endParaRPr lang="en-US" dirty="0">
              <a:latin typeface="Arial Rounded MT Bold" pitchFamily="34" charset="0"/>
            </a:endParaRPr>
          </a:p>
        </p:txBody>
      </p:sp>
      <p:sp>
        <p:nvSpPr>
          <p:cNvPr id="3" name="Content Placeholder 2"/>
          <p:cNvSpPr>
            <a:spLocks noGrp="1"/>
          </p:cNvSpPr>
          <p:nvPr>
            <p:ph sz="quarter" idx="1"/>
          </p:nvPr>
        </p:nvSpPr>
        <p:spPr>
          <a:xfrm>
            <a:off x="228600" y="1600200"/>
            <a:ext cx="8302752" cy="5029200"/>
          </a:xfrm>
        </p:spPr>
        <p:txBody>
          <a:bodyPr>
            <a:normAutofit/>
          </a:bodyPr>
          <a:lstStyle/>
          <a:p>
            <a:pPr marL="914400" lvl="1" indent="-514350">
              <a:buFont typeface="Arial" pitchFamily="34" charset="0"/>
              <a:buChar char="•"/>
            </a:pPr>
            <a:r>
              <a:rPr lang="en-US" sz="2800" b="1" dirty="0" smtClean="0">
                <a:latin typeface="Arial Rounded MT Bold" pitchFamily="34" charset="0"/>
              </a:rPr>
              <a:t>Victims</a:t>
            </a:r>
            <a:r>
              <a:rPr lang="en-US" sz="2800" dirty="0" smtClean="0">
                <a:latin typeface="Arial Rounded MT Bold" pitchFamily="34" charset="0"/>
              </a:rPr>
              <a:t> feel sad, afraid, anxious, and bad about themselves.</a:t>
            </a:r>
          </a:p>
          <a:p>
            <a:pPr marL="914400" lvl="1" indent="-514350">
              <a:buFont typeface="Arial" pitchFamily="34" charset="0"/>
              <a:buChar char="•"/>
            </a:pPr>
            <a:r>
              <a:rPr lang="en-US" sz="2800" b="1" dirty="0" smtClean="0">
                <a:latin typeface="Arial Rounded MT Bold" pitchFamily="34" charset="0"/>
              </a:rPr>
              <a:t>Witness/Bystanders</a:t>
            </a:r>
            <a:r>
              <a:rPr lang="en-US" sz="2800" dirty="0" smtClean="0">
                <a:latin typeface="Arial Rounded MT Bold" pitchFamily="34" charset="0"/>
              </a:rPr>
              <a:t> (people who see or hear others being bullied) may feel afraid and anxious.</a:t>
            </a:r>
          </a:p>
          <a:p>
            <a:pPr marL="914400" lvl="1" indent="-514350">
              <a:buFont typeface="Arial" pitchFamily="34" charset="0"/>
              <a:buChar char="•"/>
            </a:pPr>
            <a:r>
              <a:rPr lang="en-US" sz="2800" b="1" dirty="0" smtClean="0">
                <a:latin typeface="Arial Rounded MT Bold" pitchFamily="34" charset="0"/>
              </a:rPr>
              <a:t>Bullies</a:t>
            </a:r>
            <a:r>
              <a:rPr lang="en-US" sz="2800" dirty="0" smtClean="0">
                <a:latin typeface="Arial Rounded MT Bold" pitchFamily="34" charset="0"/>
              </a:rPr>
              <a:t> often get into serious trouble as adults; statistics show that one in four bullies will have a criminal record before the age of 30, and many have problems with relationships throughout their lives. </a:t>
            </a:r>
          </a:p>
          <a:p>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Arial Rounded MT Bold" pitchFamily="34" charset="0"/>
              </a:rPr>
              <a:t>Bullying VS Teasing </a:t>
            </a:r>
            <a:endParaRPr lang="en-US" dirty="0">
              <a:latin typeface="Arial Rounded MT Bold" pitchFamily="34"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latin typeface="Arial Rounded MT Bold" pitchFamily="34" charset="0"/>
              </a:rPr>
              <a:t>What should you do?..............</a:t>
            </a:r>
            <a:endParaRPr lang="en-US" dirty="0">
              <a:latin typeface="Arial Rounded MT Bold" pitchFamily="34" charset="0"/>
            </a:endParaRPr>
          </a:p>
        </p:txBody>
      </p:sp>
      <p:sp>
        <p:nvSpPr>
          <p:cNvPr id="3" name="Content Placeholder 2"/>
          <p:cNvSpPr>
            <a:spLocks noGrp="1"/>
          </p:cNvSpPr>
          <p:nvPr>
            <p:ph sz="quarter" idx="1"/>
          </p:nvPr>
        </p:nvSpPr>
        <p:spPr>
          <a:xfrm>
            <a:off x="533400" y="1676400"/>
            <a:ext cx="8232648" cy="5181600"/>
          </a:xfrm>
        </p:spPr>
        <p:txBody>
          <a:bodyPr>
            <a:normAutofit fontScale="92500" lnSpcReduction="10000"/>
          </a:bodyPr>
          <a:lstStyle/>
          <a:p>
            <a:endParaRPr lang="en-US" dirty="0" smtClean="0">
              <a:latin typeface="Arial Rounded MT Bold" pitchFamily="34" charset="0"/>
            </a:endParaRPr>
          </a:p>
          <a:p>
            <a:r>
              <a:rPr lang="en-US" dirty="0" smtClean="0">
                <a:latin typeface="Arial Rounded MT Bold" pitchFamily="34" charset="0"/>
              </a:rPr>
              <a:t>Video “How Bullying Feels” </a:t>
            </a:r>
          </a:p>
          <a:p>
            <a:r>
              <a:rPr lang="en-US" dirty="0" smtClean="0">
                <a:latin typeface="Arial Rounded MT Bold" pitchFamily="34" charset="0"/>
                <a:hlinkClick r:id="rId2"/>
              </a:rPr>
              <a:t>www.pacerkidsagainstbullying.org</a:t>
            </a:r>
            <a:r>
              <a:rPr lang="en-US" dirty="0" smtClean="0">
                <a:latin typeface="Arial Rounded MT Bold" pitchFamily="34" charset="0"/>
              </a:rPr>
              <a:t> </a:t>
            </a:r>
          </a:p>
          <a:p>
            <a:endParaRPr lang="en-US" dirty="0" smtClean="0">
              <a:latin typeface="Arial Rounded MT Bold" pitchFamily="34" charset="0"/>
            </a:endParaRPr>
          </a:p>
          <a:p>
            <a:r>
              <a:rPr lang="en-US" dirty="0" smtClean="0">
                <a:latin typeface="Arial Rounded MT Bold" pitchFamily="34" charset="0"/>
              </a:rPr>
              <a:t>Fight back?</a:t>
            </a:r>
          </a:p>
          <a:p>
            <a:r>
              <a:rPr lang="en-US" dirty="0" smtClean="0">
                <a:latin typeface="Arial Rounded MT Bold" pitchFamily="34" charset="0"/>
              </a:rPr>
              <a:t>Whine and cry?</a:t>
            </a:r>
          </a:p>
          <a:p>
            <a:r>
              <a:rPr lang="en-US" dirty="0" smtClean="0">
                <a:latin typeface="Arial Rounded MT Bold" pitchFamily="34" charset="0"/>
              </a:rPr>
              <a:t>Ignore them, it will go away eventually? </a:t>
            </a:r>
          </a:p>
          <a:p>
            <a:r>
              <a:rPr lang="en-US" dirty="0" smtClean="0">
                <a:latin typeface="Arial Rounded MT Bold" pitchFamily="34" charset="0"/>
              </a:rPr>
              <a:t>Tell an adult? </a:t>
            </a:r>
          </a:p>
          <a:p>
            <a:endParaRPr lang="en-US" dirty="0" smtClean="0">
              <a:latin typeface="Arial Rounded MT Bold" pitchFamily="34" charset="0"/>
            </a:endParaRPr>
          </a:p>
          <a:p>
            <a:r>
              <a:rPr lang="en-US" dirty="0" smtClean="0">
                <a:latin typeface="Arial Rounded MT Bold" pitchFamily="34" charset="0"/>
              </a:rPr>
              <a:t>Video “What can you Do?”</a:t>
            </a:r>
          </a:p>
          <a:p>
            <a:r>
              <a:rPr lang="en-US" dirty="0" smtClean="0">
                <a:latin typeface="Arial Rounded MT Bold" pitchFamily="34" charset="0"/>
                <a:hlinkClick r:id="rId2"/>
              </a:rPr>
              <a:t>www.pacerkidsagainstbullying.org</a:t>
            </a:r>
            <a:r>
              <a:rPr lang="en-US" dirty="0" smtClean="0">
                <a:latin typeface="Arial Rounded MT Bold" pitchFamily="34" charset="0"/>
              </a:rPr>
              <a:t>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anim calcmode="lin" valueType="num">
                                      <p:cBhvr additive="base">
                                        <p:cTn id="11"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 calcmode="lin" valueType="num">
                                      <p:cBhvr additive="base">
                                        <p:cTn id="1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anim calcmode="lin" valueType="num">
                                      <p:cBhvr additive="base">
                                        <p:cTn id="23"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nodeType="clickEffect">
                                  <p:stCondLst>
                                    <p:cond delay="0"/>
                                  </p:stCondLst>
                                  <p:childTnLst>
                                    <p:set>
                                      <p:cBhvr>
                                        <p:cTn id="28" dur="1" fill="hold">
                                          <p:stCondLst>
                                            <p:cond delay="0"/>
                                          </p:stCondLst>
                                        </p:cTn>
                                        <p:tgtEl>
                                          <p:spTgt spid="3">
                                            <p:txEl>
                                              <p:pRg st="6" end="6"/>
                                            </p:txEl>
                                          </p:spTgt>
                                        </p:tgtEl>
                                        <p:attrNameLst>
                                          <p:attrName>style.visibility</p:attrName>
                                        </p:attrNameLst>
                                      </p:cBhvr>
                                      <p:to>
                                        <p:strVal val="visible"/>
                                      </p:to>
                                    </p:set>
                                    <p:anim calcmode="lin" valueType="num">
                                      <p:cBhvr additive="base">
                                        <p:cTn id="29"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nodeType="click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anim calcmode="lin" valueType="num">
                                      <p:cBhvr additive="base">
                                        <p:cTn id="35"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2" presetClass="entr" presetSubtype="4" fill="hold" nodeType="clickEffect">
                                  <p:stCondLst>
                                    <p:cond delay="0"/>
                                  </p:stCondLst>
                                  <p:childTnLst>
                                    <p:set>
                                      <p:cBhvr>
                                        <p:cTn id="40" dur="1" fill="hold">
                                          <p:stCondLst>
                                            <p:cond delay="0"/>
                                          </p:stCondLst>
                                        </p:cTn>
                                        <p:tgtEl>
                                          <p:spTgt spid="3">
                                            <p:txEl>
                                              <p:pRg st="9" end="9"/>
                                            </p:txEl>
                                          </p:spTgt>
                                        </p:tgtEl>
                                        <p:attrNameLst>
                                          <p:attrName>style.visibility</p:attrName>
                                        </p:attrNameLst>
                                      </p:cBhvr>
                                      <p:to>
                                        <p:strVal val="visible"/>
                                      </p:to>
                                    </p:set>
                                    <p:anim calcmode="lin" valueType="num">
                                      <p:cBhvr additive="base">
                                        <p:cTn id="41"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42" dur="500" fill="hold"/>
                                        <p:tgtEl>
                                          <p:spTgt spid="3">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2" presetClass="entr" presetSubtype="4" fill="hold" nodeType="clickEffect">
                                  <p:stCondLst>
                                    <p:cond delay="0"/>
                                  </p:stCondLst>
                                  <p:childTnLst>
                                    <p:set>
                                      <p:cBhvr>
                                        <p:cTn id="46" dur="1" fill="hold">
                                          <p:stCondLst>
                                            <p:cond delay="0"/>
                                          </p:stCondLst>
                                        </p:cTn>
                                        <p:tgtEl>
                                          <p:spTgt spid="3">
                                            <p:txEl>
                                              <p:pRg st="10" end="10"/>
                                            </p:txEl>
                                          </p:spTgt>
                                        </p:tgtEl>
                                        <p:attrNameLst>
                                          <p:attrName>style.visibility</p:attrName>
                                        </p:attrNameLst>
                                      </p:cBhvr>
                                      <p:to>
                                        <p:strVal val="visible"/>
                                      </p:to>
                                    </p:set>
                                    <p:anim calcmode="lin" valueType="num">
                                      <p:cBhvr additive="base">
                                        <p:cTn id="47" dur="500" fill="hold"/>
                                        <p:tgtEl>
                                          <p:spTgt spid="3">
                                            <p:txEl>
                                              <p:pRg st="10" end="10"/>
                                            </p:txEl>
                                          </p:spTgt>
                                        </p:tgtEl>
                                        <p:attrNameLst>
                                          <p:attrName>ppt_x</p:attrName>
                                        </p:attrNameLst>
                                      </p:cBhvr>
                                      <p:tavLst>
                                        <p:tav tm="0">
                                          <p:val>
                                            <p:strVal val="#ppt_x"/>
                                          </p:val>
                                        </p:tav>
                                        <p:tav tm="100000">
                                          <p:val>
                                            <p:strVal val="#ppt_x"/>
                                          </p:val>
                                        </p:tav>
                                      </p:tavLst>
                                    </p:anim>
                                    <p:anim calcmode="lin" valueType="num">
                                      <p:cBhvr additive="base">
                                        <p:cTn id="48" dur="500" fill="hold"/>
                                        <p:tgtEl>
                                          <p:spTgt spid="3">
                                            <p:txEl>
                                              <p:pRg st="10" end="1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Arial Rounded MT Bold" pitchFamily="34" charset="0"/>
              </a:rPr>
              <a:t>Facts </a:t>
            </a:r>
            <a:endParaRPr lang="en-US" dirty="0">
              <a:latin typeface="Arial Rounded MT Bold" pitchFamily="34" charset="0"/>
            </a:endParaRPr>
          </a:p>
        </p:txBody>
      </p:sp>
      <p:sp>
        <p:nvSpPr>
          <p:cNvPr id="3" name="Content Placeholder 2"/>
          <p:cNvSpPr>
            <a:spLocks noGrp="1"/>
          </p:cNvSpPr>
          <p:nvPr>
            <p:ph sz="quarter" idx="1"/>
          </p:nvPr>
        </p:nvSpPr>
        <p:spPr/>
        <p:txBody>
          <a:bodyPr/>
          <a:lstStyle/>
          <a:p>
            <a:r>
              <a:rPr lang="en-US" dirty="0" smtClean="0">
                <a:latin typeface="Arial Rounded MT Bold" pitchFamily="34" charset="0"/>
              </a:rPr>
              <a:t>About 1 in 7 schoolchildren are either a bully or a victim</a:t>
            </a:r>
          </a:p>
          <a:p>
            <a:r>
              <a:rPr lang="en-US" dirty="0" smtClean="0">
                <a:latin typeface="Arial Rounded MT Bold" pitchFamily="34" charset="0"/>
              </a:rPr>
              <a:t>Bullying affects about 5 million elementary and junior high students in the United States </a:t>
            </a:r>
          </a:p>
          <a:p>
            <a:r>
              <a:rPr lang="en-US" dirty="0" smtClean="0">
                <a:latin typeface="Arial Rounded MT Bold" pitchFamily="34" charset="0"/>
              </a:rPr>
              <a:t>There are three types of bullying: Physical, Verbal and Emotional </a:t>
            </a:r>
          </a:p>
          <a:p>
            <a:r>
              <a:rPr lang="en-US" dirty="0" smtClean="0">
                <a:latin typeface="Arial Rounded MT Bold" pitchFamily="34" charset="0"/>
              </a:rPr>
              <a:t>Most bullying happens where there is little supervision</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Arial Rounded MT Bold" pitchFamily="34" charset="0"/>
              </a:rPr>
              <a:t>True or False </a:t>
            </a:r>
            <a:endParaRPr lang="en-US" dirty="0">
              <a:latin typeface="Arial Rounded MT Bold" pitchFamily="34" charset="0"/>
            </a:endParaRPr>
          </a:p>
        </p:txBody>
      </p:sp>
      <p:sp>
        <p:nvSpPr>
          <p:cNvPr id="3" name="Content Placeholder 2"/>
          <p:cNvSpPr>
            <a:spLocks noGrp="1"/>
          </p:cNvSpPr>
          <p:nvPr>
            <p:ph idx="1"/>
          </p:nvPr>
        </p:nvSpPr>
        <p:spPr>
          <a:xfrm>
            <a:off x="612648" y="1600200"/>
            <a:ext cx="8150352" cy="5257800"/>
          </a:xfrm>
        </p:spPr>
        <p:txBody>
          <a:bodyPr/>
          <a:lstStyle/>
          <a:p>
            <a:r>
              <a:rPr lang="en-US" dirty="0" smtClean="0">
                <a:latin typeface="Arial Rounded MT Bold" pitchFamily="34" charset="0"/>
              </a:rPr>
              <a:t>Bullying is just teasing.</a:t>
            </a:r>
          </a:p>
          <a:p>
            <a:pPr lvl="1"/>
            <a:r>
              <a:rPr lang="en-US" b="1" dirty="0" smtClean="0">
                <a:latin typeface="Arial Rounded MT Bold" pitchFamily="34" charset="0"/>
              </a:rPr>
              <a:t>False</a:t>
            </a:r>
            <a:r>
              <a:rPr lang="en-US" dirty="0" smtClean="0">
                <a:latin typeface="Arial Rounded MT Bold" pitchFamily="34" charset="0"/>
              </a:rPr>
              <a:t>. Bullying is much more than teasing. While many bullies tease, others use violence, intimidation, and other tactics. Sometimes teasing can be fun; bullying </a:t>
            </a:r>
            <a:r>
              <a:rPr lang="en-US" i="1" dirty="0" smtClean="0">
                <a:latin typeface="Arial Rounded MT Bold" pitchFamily="34" charset="0"/>
              </a:rPr>
              <a:t>always</a:t>
            </a:r>
            <a:r>
              <a:rPr lang="en-US" dirty="0" smtClean="0">
                <a:latin typeface="Arial Rounded MT Bold" pitchFamily="34" charset="0"/>
              </a:rPr>
              <a:t> hurts. </a:t>
            </a:r>
          </a:p>
          <a:p>
            <a:r>
              <a:rPr lang="en-US" dirty="0" smtClean="0">
                <a:latin typeface="Arial Rounded MT Bold" pitchFamily="34" charset="0"/>
              </a:rPr>
              <a:t>Some People deserve to be bullied.</a:t>
            </a:r>
          </a:p>
          <a:p>
            <a:pPr lvl="1"/>
            <a:r>
              <a:rPr lang="en-US" b="1" dirty="0" smtClean="0">
                <a:latin typeface="Arial Rounded MT Bold" pitchFamily="34" charset="0"/>
              </a:rPr>
              <a:t>False</a:t>
            </a:r>
            <a:r>
              <a:rPr lang="en-US" dirty="0" smtClean="0">
                <a:latin typeface="Arial Rounded MT Bold" pitchFamily="34" charset="0"/>
              </a:rPr>
              <a:t>. No one ever deserves to be bullied. No one “asks for it.” Most bullies tease people who are “different” in some way. Being different is not a reason to be bullied. </a:t>
            </a:r>
          </a:p>
          <a:p>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Median">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Median">
      <a:maj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Median">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Median</Template>
  <TotalTime>720</TotalTime>
  <Words>1375</Words>
  <Application>Microsoft Office PowerPoint</Application>
  <PresentationFormat>On-screen Show (4:3)</PresentationFormat>
  <Paragraphs>151</Paragraphs>
  <Slides>29</Slides>
  <Notes>0</Notes>
  <HiddenSlides>0</HiddenSlides>
  <MMClips>0</MMClips>
  <ScaleCrop>false</ScaleCrop>
  <HeadingPairs>
    <vt:vector size="4" baseType="variant">
      <vt:variant>
        <vt:lpstr>Theme</vt:lpstr>
      </vt:variant>
      <vt:variant>
        <vt:i4>1</vt:i4>
      </vt:variant>
      <vt:variant>
        <vt:lpstr>Slide Titles</vt:lpstr>
      </vt:variant>
      <vt:variant>
        <vt:i4>29</vt:i4>
      </vt:variant>
    </vt:vector>
  </HeadingPairs>
  <TitlesOfParts>
    <vt:vector size="30" baseType="lpstr">
      <vt:lpstr>Median</vt:lpstr>
      <vt:lpstr>Bullying presentation </vt:lpstr>
      <vt:lpstr>What is bullying? </vt:lpstr>
      <vt:lpstr>What is bullying? </vt:lpstr>
      <vt:lpstr>Who is involved? </vt:lpstr>
      <vt:lpstr>It hurts everyone involved….</vt:lpstr>
      <vt:lpstr>Bullying VS Teasing </vt:lpstr>
      <vt:lpstr>What should you do?..............</vt:lpstr>
      <vt:lpstr>Facts </vt:lpstr>
      <vt:lpstr>True or False </vt:lpstr>
      <vt:lpstr>True or False</vt:lpstr>
      <vt:lpstr>True or False </vt:lpstr>
      <vt:lpstr>True or False </vt:lpstr>
      <vt:lpstr>True or False </vt:lpstr>
      <vt:lpstr>Day 2</vt:lpstr>
      <vt:lpstr>How to respond to a bully</vt:lpstr>
      <vt:lpstr>Video</vt:lpstr>
      <vt:lpstr>COLD Response </vt:lpstr>
      <vt:lpstr>COLD Response</vt:lpstr>
      <vt:lpstr>COLD Response</vt:lpstr>
      <vt:lpstr>HOT Response</vt:lpstr>
      <vt:lpstr>HOT Response</vt:lpstr>
      <vt:lpstr>HOT Response</vt:lpstr>
      <vt:lpstr>COOL Response </vt:lpstr>
      <vt:lpstr>COOL Response </vt:lpstr>
      <vt:lpstr>COOL Response </vt:lpstr>
      <vt:lpstr>Slide 26</vt:lpstr>
      <vt:lpstr>Role Plays </vt:lpstr>
      <vt:lpstr>Role Plays </vt:lpstr>
      <vt:lpstr>Role Plays </vt:lpstr>
    </vt:vector>
  </TitlesOfParts>
  <Company>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Bullying presentation </dc:title>
  <dc:creator>RaRummel</dc:creator>
  <cp:lastModifiedBy>RaRummel</cp:lastModifiedBy>
  <cp:revision>70</cp:revision>
  <dcterms:created xsi:type="dcterms:W3CDTF">2011-10-03T15:17:35Z</dcterms:created>
  <dcterms:modified xsi:type="dcterms:W3CDTF">2012-04-30T15:41:50Z</dcterms:modified>
</cp:coreProperties>
</file>